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omments/modernComment_183_61182853.xml" ContentType="application/vnd.ms-powerpoint.comments+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7"/>
  </p:notesMasterIdLst>
  <p:handoutMasterIdLst>
    <p:handoutMasterId r:id="rId88"/>
  </p:handoutMasterIdLst>
  <p:sldIdLst>
    <p:sldId id="414" r:id="rId2"/>
    <p:sldId id="324" r:id="rId3"/>
    <p:sldId id="325" r:id="rId4"/>
    <p:sldId id="327" r:id="rId5"/>
    <p:sldId id="329" r:id="rId6"/>
    <p:sldId id="330" r:id="rId7"/>
    <p:sldId id="331" r:id="rId8"/>
    <p:sldId id="332" r:id="rId9"/>
    <p:sldId id="333" r:id="rId10"/>
    <p:sldId id="334" r:id="rId11"/>
    <p:sldId id="335" r:id="rId12"/>
    <p:sldId id="336" r:id="rId13"/>
    <p:sldId id="415" r:id="rId14"/>
    <p:sldId id="338" r:id="rId15"/>
    <p:sldId id="340" r:id="rId16"/>
    <p:sldId id="341" r:id="rId17"/>
    <p:sldId id="342" r:id="rId18"/>
    <p:sldId id="343" r:id="rId19"/>
    <p:sldId id="344" r:id="rId20"/>
    <p:sldId id="345" r:id="rId21"/>
    <p:sldId id="346" r:id="rId22"/>
    <p:sldId id="347" r:id="rId23"/>
    <p:sldId id="348" r:id="rId24"/>
    <p:sldId id="349" r:id="rId25"/>
    <p:sldId id="350" r:id="rId26"/>
    <p:sldId id="352" r:id="rId27"/>
    <p:sldId id="351" r:id="rId28"/>
    <p:sldId id="353" r:id="rId29"/>
    <p:sldId id="354" r:id="rId30"/>
    <p:sldId id="360" r:id="rId31"/>
    <p:sldId id="356" r:id="rId32"/>
    <p:sldId id="357" r:id="rId33"/>
    <p:sldId id="358" r:id="rId34"/>
    <p:sldId id="359" r:id="rId35"/>
    <p:sldId id="355" r:id="rId36"/>
    <p:sldId id="361" r:id="rId37"/>
    <p:sldId id="362" r:id="rId38"/>
    <p:sldId id="363" r:id="rId39"/>
    <p:sldId id="365" r:id="rId40"/>
    <p:sldId id="366" r:id="rId41"/>
    <p:sldId id="367" r:id="rId42"/>
    <p:sldId id="368" r:id="rId43"/>
    <p:sldId id="369" r:id="rId44"/>
    <p:sldId id="370" r:id="rId45"/>
    <p:sldId id="371" r:id="rId46"/>
    <p:sldId id="372" r:id="rId47"/>
    <p:sldId id="373" r:id="rId48"/>
    <p:sldId id="374" r:id="rId49"/>
    <p:sldId id="375" r:id="rId50"/>
    <p:sldId id="376" r:id="rId51"/>
    <p:sldId id="377" r:id="rId52"/>
    <p:sldId id="378" r:id="rId53"/>
    <p:sldId id="379" r:id="rId54"/>
    <p:sldId id="380" r:id="rId55"/>
    <p:sldId id="381" r:id="rId56"/>
    <p:sldId id="383" r:id="rId57"/>
    <p:sldId id="384" r:id="rId58"/>
    <p:sldId id="385" r:id="rId59"/>
    <p:sldId id="386" r:id="rId60"/>
    <p:sldId id="387" r:id="rId61"/>
    <p:sldId id="388" r:id="rId62"/>
    <p:sldId id="389" r:id="rId63"/>
    <p:sldId id="390" r:id="rId64"/>
    <p:sldId id="391" r:id="rId65"/>
    <p:sldId id="392" r:id="rId66"/>
    <p:sldId id="393" r:id="rId67"/>
    <p:sldId id="394" r:id="rId68"/>
    <p:sldId id="395" r:id="rId69"/>
    <p:sldId id="396" r:id="rId70"/>
    <p:sldId id="397" r:id="rId71"/>
    <p:sldId id="398" r:id="rId72"/>
    <p:sldId id="399" r:id="rId73"/>
    <p:sldId id="400" r:id="rId74"/>
    <p:sldId id="401" r:id="rId75"/>
    <p:sldId id="402" r:id="rId76"/>
    <p:sldId id="403" r:id="rId77"/>
    <p:sldId id="405" r:id="rId78"/>
    <p:sldId id="406" r:id="rId79"/>
    <p:sldId id="407" r:id="rId80"/>
    <p:sldId id="408" r:id="rId81"/>
    <p:sldId id="409" r:id="rId82"/>
    <p:sldId id="410" r:id="rId83"/>
    <p:sldId id="411" r:id="rId84"/>
    <p:sldId id="412" r:id="rId85"/>
    <p:sldId id="413" r:id="rId86"/>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C495120-B6E4-9875-1819-5D61041301A7}" name="Sari Huttu" initials="SH" userId="S::huttsa01@humak.fi::d420ab10-1d68-492f-8b9f-571b813b9fb5" providerId="AD"/>
  <p188:author id="{4717CBE0-F159-A028-BCFD-F606BA062653}" name="Kati Tikkamäki" initials="KT" userId="S::tikkka07@humak.fi::fb977cf1-c865-4fa0-b82f-737631842c0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BAEF"/>
    <a:srgbClr val="FEF4AF"/>
    <a:srgbClr val="D6EFCC"/>
    <a:srgbClr val="FFB549"/>
    <a:srgbClr val="BFE3EF"/>
    <a:srgbClr val="A839C9"/>
    <a:srgbClr val="CEFFEF"/>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1D0263C-E4AC-B94B-ADB8-2DB7648257F1}" v="1" dt="2026-09-23T09:15:47.450"/>
    <p1510:client id="{83E30D25-0768-AE93-7969-ACE9BBF87580}" v="14" dt="2026-09-23T09:15:10.21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243" autoAdjust="0"/>
    <p:restoredTop sz="94675"/>
  </p:normalViewPr>
  <p:slideViewPr>
    <p:cSldViewPr snapToGrid="0">
      <p:cViewPr>
        <p:scale>
          <a:sx n="54" d="100"/>
          <a:sy n="54" d="100"/>
        </p:scale>
        <p:origin x="1984" y="1600"/>
      </p:cViewPr>
      <p:guideLst/>
    </p:cSldViewPr>
  </p:slideViewPr>
  <p:notesTextViewPr>
    <p:cViewPr>
      <p:scale>
        <a:sx n="1" d="1"/>
        <a:sy n="1" d="1"/>
      </p:scale>
      <p:origin x="0" y="0"/>
    </p:cViewPr>
  </p:notesTextViewPr>
  <p:notesViewPr>
    <p:cSldViewPr snapToGrid="0" showGuides="1">
      <p:cViewPr varScale="1">
        <p:scale>
          <a:sx n="119" d="100"/>
          <a:sy n="119" d="100"/>
        </p:scale>
        <p:origin x="4136" y="76"/>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presProps" Target="pres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viewProps" Target="view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microsoft.com/office/2015/10/relationships/revisionInfo" Target="revisionInfo.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handoutMaster" Target="handoutMasters/handoutMaster1.xml"/><Relationship Id="rId9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microsoft.com/office/2018/10/relationships/authors" Target="author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ableStyles" Target="tableStyle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comments/modernComment_183_61182853.xml><?xml version="1.0" encoding="utf-8"?>
<p188:cmLst xmlns:a="http://schemas.openxmlformats.org/drawingml/2006/main" xmlns:r="http://schemas.openxmlformats.org/officeDocument/2006/relationships" xmlns:p188="http://schemas.microsoft.com/office/powerpoint/2018/8/main">
  <p188:cm id="{D4BCDEF1-14E7-4C76-B0BC-409BE17EC12A}" authorId="{4717CBE0-F159-A028-BCFD-F606BA062653}" created="2026-09-04T06:29:45.600">
    <pc:sldMkLst xmlns:pc="http://schemas.microsoft.com/office/powerpoint/2013/main/command">
      <pc:docMk/>
      <pc:sldMk cId="1628973139" sldId="387"/>
    </pc:sldMkLst>
    <p188:txBody>
      <a:bodyPr/>
      <a:lstStyle/>
      <a:p>
        <a:r>
          <a:rPr lang="en-US"/>
          <a:t>Tähän kuva työsopimuspaperista?</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5E30544-5189-79B9-28D5-D320D498D18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Date Placeholder 2">
            <a:extLst>
              <a:ext uri="{FF2B5EF4-FFF2-40B4-BE49-F238E27FC236}">
                <a16:creationId xmlns:a16="http://schemas.microsoft.com/office/drawing/2014/main" id="{73189FA4-9E3A-90EB-A241-15E283C1B2C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43E3EB5-DF6D-4AA0-8E32-7253ACE76A3B}" type="datetimeFigureOut">
              <a:rPr lang="fi-FI" smtClean="0"/>
              <a:t>23.9.2026</a:t>
            </a:fld>
            <a:endParaRPr lang="fi-FI"/>
          </a:p>
        </p:txBody>
      </p:sp>
      <p:sp>
        <p:nvSpPr>
          <p:cNvPr id="4" name="Footer Placeholder 3">
            <a:extLst>
              <a:ext uri="{FF2B5EF4-FFF2-40B4-BE49-F238E27FC236}">
                <a16:creationId xmlns:a16="http://schemas.microsoft.com/office/drawing/2014/main" id="{D53F23FB-2F4B-7F71-C315-A89E8855BC9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5" name="Slide Number Placeholder 4">
            <a:extLst>
              <a:ext uri="{FF2B5EF4-FFF2-40B4-BE49-F238E27FC236}">
                <a16:creationId xmlns:a16="http://schemas.microsoft.com/office/drawing/2014/main" id="{8570AC89-2DA5-CCB0-1B42-DB03C0748E2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DC0978F-C4A3-470B-AB40-569F695E640C}" type="slidenum">
              <a:rPr lang="fi-FI" smtClean="0"/>
              <a:t>‹#›</a:t>
            </a:fld>
            <a:endParaRPr lang="fi-FI"/>
          </a:p>
        </p:txBody>
      </p:sp>
    </p:spTree>
    <p:extLst>
      <p:ext uri="{BB962C8B-B14F-4D97-AF65-F5344CB8AC3E}">
        <p14:creationId xmlns:p14="http://schemas.microsoft.com/office/powerpoint/2010/main" val="3070618808"/>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0DCA33E-C505-464D-85DA-AFE286D64958}" type="datetimeFigureOut">
              <a:rPr lang="fi-FI" smtClean="0"/>
              <a:t>23.9.2026</a:t>
            </a:fld>
            <a:endParaRPr lang="fi-FI"/>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2AA8964-01B0-4AED-A253-5FF9455F89F1}" type="slidenum">
              <a:rPr lang="fi-FI" smtClean="0"/>
              <a:t>‹#›</a:t>
            </a:fld>
            <a:endParaRPr lang="fi-FI"/>
          </a:p>
        </p:txBody>
      </p:sp>
    </p:spTree>
    <p:extLst>
      <p:ext uri="{BB962C8B-B14F-4D97-AF65-F5344CB8AC3E}">
        <p14:creationId xmlns:p14="http://schemas.microsoft.com/office/powerpoint/2010/main" val="14439109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Otsikko väritaustalla">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3CAC48-127E-AA61-9D02-9BB4E448699D}"/>
              </a:ext>
            </a:extLst>
          </p:cNvPr>
          <p:cNvSpPr>
            <a:spLocks noGrp="1"/>
          </p:cNvSpPr>
          <p:nvPr>
            <p:ph type="ctrTitle" hasCustomPrompt="1"/>
          </p:nvPr>
        </p:nvSpPr>
        <p:spPr>
          <a:xfrm>
            <a:off x="1524000" y="2180492"/>
            <a:ext cx="9144000" cy="2497015"/>
          </a:xfrm>
        </p:spPr>
        <p:txBody>
          <a:bodyPr anchor="ctr" anchorCtr="0">
            <a:normAutofit/>
          </a:bodyPr>
          <a:lstStyle>
            <a:lvl1pPr algn="ctr">
              <a:defRPr sz="4800"/>
            </a:lvl1pPr>
          </a:lstStyle>
          <a:p>
            <a:r>
              <a:rPr lang="en-US" dirty="0" err="1"/>
              <a:t>Otsikko</a:t>
            </a:r>
            <a:r>
              <a:rPr lang="en-US" dirty="0"/>
              <a:t> </a:t>
            </a:r>
            <a:r>
              <a:rPr lang="en-US" dirty="0" err="1"/>
              <a:t>väritaustalla</a:t>
            </a:r>
            <a:endParaRPr lang="fi-FI" dirty="0"/>
          </a:p>
        </p:txBody>
      </p:sp>
      <p:sp>
        <p:nvSpPr>
          <p:cNvPr id="3" name="Freeform 10">
            <a:extLst>
              <a:ext uri="{FF2B5EF4-FFF2-40B4-BE49-F238E27FC236}">
                <a16:creationId xmlns:a16="http://schemas.microsoft.com/office/drawing/2014/main" id="{97A1F97D-BBF4-14CF-A983-D4B7B8AC319E}"/>
              </a:ext>
            </a:extLst>
          </p:cNvPr>
          <p:cNvSpPr/>
          <p:nvPr userDrawn="1"/>
        </p:nvSpPr>
        <p:spPr>
          <a:xfrm>
            <a:off x="976005" y="5941670"/>
            <a:ext cx="1874362" cy="490832"/>
          </a:xfrm>
          <a:custGeom>
            <a:avLst/>
            <a:gdLst/>
            <a:ahLst/>
            <a:cxnLst/>
            <a:rect l="l" t="t" r="r" b="b"/>
            <a:pathLst>
              <a:path w="2507314" h="595487">
                <a:moveTo>
                  <a:pt x="0" y="0"/>
                </a:moveTo>
                <a:lnTo>
                  <a:pt x="2507315" y="0"/>
                </a:lnTo>
                <a:lnTo>
                  <a:pt x="2507315" y="595487"/>
                </a:lnTo>
                <a:lnTo>
                  <a:pt x="0" y="595487"/>
                </a:lnTo>
                <a:lnTo>
                  <a:pt x="0" y="0"/>
                </a:lnTo>
                <a:close/>
              </a:path>
            </a:pathLst>
          </a:custGeom>
          <a:blipFill>
            <a:blip r:embed="rId2" cstate="screen">
              <a:extLst>
                <a:ext uri="{28A0092B-C50C-407E-A947-70E740481C1C}">
                  <a14:useLocalDpi xmlns:a14="http://schemas.microsoft.com/office/drawing/2010/main"/>
                </a:ext>
              </a:extLst>
            </a:blip>
            <a:stretch>
              <a:fillRect/>
            </a:stretch>
          </a:blipFill>
        </p:spPr>
        <p:txBody>
          <a:bodyPr/>
          <a:lstStyle/>
          <a:p>
            <a:endParaRPr lang="fi-FI" dirty="0"/>
          </a:p>
        </p:txBody>
      </p:sp>
      <p:pic>
        <p:nvPicPr>
          <p:cNvPr id="7" name="Kuva 6">
            <a:extLst>
              <a:ext uri="{FF2B5EF4-FFF2-40B4-BE49-F238E27FC236}">
                <a16:creationId xmlns:a16="http://schemas.microsoft.com/office/drawing/2014/main" id="{BF9DEC21-E875-95BC-75B4-1EFE063AD3A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953373" y="5360326"/>
            <a:ext cx="1518682" cy="1518682"/>
          </a:xfrm>
          <a:prstGeom prst="rect">
            <a:avLst/>
          </a:prstGeom>
        </p:spPr>
      </p:pic>
      <p:sp>
        <p:nvSpPr>
          <p:cNvPr id="8" name="Freeform 11">
            <a:extLst>
              <a:ext uri="{FF2B5EF4-FFF2-40B4-BE49-F238E27FC236}">
                <a16:creationId xmlns:a16="http://schemas.microsoft.com/office/drawing/2014/main" id="{A7A66A3C-C7B3-5C69-14EC-79EB201AC188}"/>
              </a:ext>
            </a:extLst>
          </p:cNvPr>
          <p:cNvSpPr/>
          <p:nvPr userDrawn="1"/>
        </p:nvSpPr>
        <p:spPr>
          <a:xfrm>
            <a:off x="4575061" y="5859744"/>
            <a:ext cx="2029216" cy="631486"/>
          </a:xfrm>
          <a:custGeom>
            <a:avLst/>
            <a:gdLst/>
            <a:ahLst/>
            <a:cxnLst/>
            <a:rect l="l" t="t" r="r" b="b"/>
            <a:pathLst>
              <a:path w="2164497" h="673585">
                <a:moveTo>
                  <a:pt x="0" y="0"/>
                </a:moveTo>
                <a:lnTo>
                  <a:pt x="2164497" y="0"/>
                </a:lnTo>
                <a:lnTo>
                  <a:pt x="2164497" y="673584"/>
                </a:lnTo>
                <a:lnTo>
                  <a:pt x="0" y="673584"/>
                </a:lnTo>
                <a:lnTo>
                  <a:pt x="0" y="0"/>
                </a:lnTo>
                <a:close/>
              </a:path>
            </a:pathLst>
          </a:custGeom>
          <a:blipFill>
            <a:blip r:embed="rId4" cstate="screen">
              <a:extLst>
                <a:ext uri="{28A0092B-C50C-407E-A947-70E740481C1C}">
                  <a14:useLocalDpi xmlns:a14="http://schemas.microsoft.com/office/drawing/2010/main"/>
                </a:ext>
              </a:extLst>
            </a:blip>
            <a:stretch>
              <a:fillRect/>
            </a:stretch>
          </a:blipFill>
        </p:spPr>
        <p:txBody>
          <a:bodyPr/>
          <a:lstStyle/>
          <a:p>
            <a:endParaRPr lang="fi-FI" dirty="0"/>
          </a:p>
        </p:txBody>
      </p:sp>
      <p:pic>
        <p:nvPicPr>
          <p:cNvPr id="9" name="Kuva 8">
            <a:extLst>
              <a:ext uri="{FF2B5EF4-FFF2-40B4-BE49-F238E27FC236}">
                <a16:creationId xmlns:a16="http://schemas.microsoft.com/office/drawing/2014/main" id="{EE8C5870-EEAA-F088-4ADE-C9B3077DC07A}"/>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6707283" y="5564366"/>
            <a:ext cx="1245440" cy="1245440"/>
          </a:xfrm>
          <a:prstGeom prst="rect">
            <a:avLst/>
          </a:prstGeom>
        </p:spPr>
      </p:pic>
    </p:spTree>
    <p:extLst>
      <p:ext uri="{BB962C8B-B14F-4D97-AF65-F5344CB8AC3E}">
        <p14:creationId xmlns:p14="http://schemas.microsoft.com/office/powerpoint/2010/main" val="8773428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ääotsikko ja alaotsikko">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3CAC48-127E-AA61-9D02-9BB4E448699D}"/>
              </a:ext>
            </a:extLst>
          </p:cNvPr>
          <p:cNvSpPr>
            <a:spLocks noGrp="1"/>
          </p:cNvSpPr>
          <p:nvPr>
            <p:ph type="ctrTitle" hasCustomPrompt="1"/>
          </p:nvPr>
        </p:nvSpPr>
        <p:spPr>
          <a:xfrm>
            <a:off x="2495550" y="765176"/>
            <a:ext cx="8064500" cy="3323247"/>
          </a:xfrm>
        </p:spPr>
        <p:txBody>
          <a:bodyPr anchor="b" anchorCtr="0">
            <a:normAutofit/>
          </a:bodyPr>
          <a:lstStyle>
            <a:lvl1pPr algn="l">
              <a:defRPr sz="4000"/>
            </a:lvl1pPr>
          </a:lstStyle>
          <a:p>
            <a:r>
              <a:rPr lang="en-US" dirty="0" err="1"/>
              <a:t>Pitkä</a:t>
            </a:r>
            <a:r>
              <a:rPr lang="en-US" dirty="0"/>
              <a:t> </a:t>
            </a:r>
            <a:r>
              <a:rPr lang="en-US" dirty="0" err="1"/>
              <a:t>monirivinen</a:t>
            </a:r>
            <a:r>
              <a:rPr lang="en-US" dirty="0"/>
              <a:t> </a:t>
            </a:r>
            <a:r>
              <a:rPr lang="en-US" dirty="0" err="1"/>
              <a:t>otsikko</a:t>
            </a:r>
            <a:r>
              <a:rPr lang="en-US" dirty="0"/>
              <a:t> </a:t>
            </a:r>
            <a:r>
              <a:rPr lang="en-US" dirty="0" err="1"/>
              <a:t>alatekstillä</a:t>
            </a:r>
            <a:endParaRPr lang="fi-FI" dirty="0"/>
          </a:p>
        </p:txBody>
      </p:sp>
      <p:sp>
        <p:nvSpPr>
          <p:cNvPr id="7" name="Text Placeholder 6">
            <a:extLst>
              <a:ext uri="{FF2B5EF4-FFF2-40B4-BE49-F238E27FC236}">
                <a16:creationId xmlns:a16="http://schemas.microsoft.com/office/drawing/2014/main" id="{B71EF1EB-1679-7EF8-BE44-9BE4BBD32610}"/>
              </a:ext>
            </a:extLst>
          </p:cNvPr>
          <p:cNvSpPr>
            <a:spLocks noGrp="1"/>
          </p:cNvSpPr>
          <p:nvPr>
            <p:ph type="body" sz="quarter" idx="13" hasCustomPrompt="1"/>
          </p:nvPr>
        </p:nvSpPr>
        <p:spPr>
          <a:xfrm>
            <a:off x="2495550" y="4185501"/>
            <a:ext cx="8020050" cy="1764449"/>
          </a:xfrm>
        </p:spPr>
        <p:txBody>
          <a:bodyPr>
            <a:normAutofit/>
          </a:bodyPr>
          <a:lstStyle>
            <a:lvl1pPr marL="0" indent="0">
              <a:buFont typeface="Arial" panose="020B0604020202020204" pitchFamily="34" charset="0"/>
              <a:buNone/>
              <a:defRPr sz="2000"/>
            </a:lvl1pPr>
            <a:lvl2pPr marL="457200" indent="0">
              <a:buNone/>
              <a:defRPr/>
            </a:lvl2pPr>
            <a:lvl3pPr marL="914400" indent="0">
              <a:buNone/>
              <a:defRPr/>
            </a:lvl3pPr>
            <a:lvl4pPr marL="1371600" indent="0">
              <a:buNone/>
              <a:defRPr/>
            </a:lvl4pPr>
            <a:lvl5pPr marL="1828800" indent="0">
              <a:buNone/>
              <a:defRPr/>
            </a:lvl5pPr>
          </a:lstStyle>
          <a:p>
            <a:pPr lvl="0"/>
            <a:r>
              <a:rPr lang="en-US" dirty="0" err="1"/>
              <a:t>Alariviteksti</a:t>
            </a:r>
            <a:endParaRPr lang="fi-FI" dirty="0"/>
          </a:p>
        </p:txBody>
      </p:sp>
      <p:sp>
        <p:nvSpPr>
          <p:cNvPr id="4" name="Date Placeholder 3">
            <a:extLst>
              <a:ext uri="{FF2B5EF4-FFF2-40B4-BE49-F238E27FC236}">
                <a16:creationId xmlns:a16="http://schemas.microsoft.com/office/drawing/2014/main" id="{C4770A5E-125C-32DB-79DB-588284139847}"/>
              </a:ext>
            </a:extLst>
          </p:cNvPr>
          <p:cNvSpPr>
            <a:spLocks noGrp="1"/>
          </p:cNvSpPr>
          <p:nvPr>
            <p:ph type="dt" sz="half" idx="10"/>
          </p:nvPr>
        </p:nvSpPr>
        <p:spPr>
          <a:xfrm>
            <a:off x="3065463" y="6399892"/>
            <a:ext cx="2743200" cy="365125"/>
          </a:xfrm>
          <a:prstGeom prst="rect">
            <a:avLst/>
          </a:prstGeom>
        </p:spPr>
        <p:txBody>
          <a:bodyPr/>
          <a:lstStyle/>
          <a:p>
            <a:fld id="{08200E4E-D697-4DA8-BACE-1B8CE6D8880B}" type="datetime1">
              <a:rPr lang="fi-FI" smtClean="0"/>
              <a:t>23.9.2026</a:t>
            </a:fld>
            <a:endParaRPr lang="fi-FI"/>
          </a:p>
        </p:txBody>
      </p:sp>
      <p:sp>
        <p:nvSpPr>
          <p:cNvPr id="5" name="Footer Placeholder 4">
            <a:extLst>
              <a:ext uri="{FF2B5EF4-FFF2-40B4-BE49-F238E27FC236}">
                <a16:creationId xmlns:a16="http://schemas.microsoft.com/office/drawing/2014/main" id="{53A0A8D5-A903-10EA-9142-555EBE9F8AC4}"/>
              </a:ext>
            </a:extLst>
          </p:cNvPr>
          <p:cNvSpPr>
            <a:spLocks noGrp="1"/>
          </p:cNvSpPr>
          <p:nvPr>
            <p:ph type="ftr" sz="quarter" idx="11"/>
          </p:nvPr>
        </p:nvSpPr>
        <p:spPr>
          <a:xfrm>
            <a:off x="5808663" y="6399894"/>
            <a:ext cx="4751388" cy="365124"/>
          </a:xfrm>
          <a:prstGeom prst="rect">
            <a:avLst/>
          </a:prstGeom>
        </p:spPr>
        <p:txBody>
          <a:bodyPr/>
          <a:lstStyle/>
          <a:p>
            <a:endParaRPr lang="fi-FI"/>
          </a:p>
        </p:txBody>
      </p:sp>
      <p:sp>
        <p:nvSpPr>
          <p:cNvPr id="3" name="Freeform 10">
            <a:extLst>
              <a:ext uri="{FF2B5EF4-FFF2-40B4-BE49-F238E27FC236}">
                <a16:creationId xmlns:a16="http://schemas.microsoft.com/office/drawing/2014/main" id="{C638F15F-8D19-A8BB-382C-CE55B7E706AA}"/>
              </a:ext>
            </a:extLst>
          </p:cNvPr>
          <p:cNvSpPr/>
          <p:nvPr userDrawn="1"/>
        </p:nvSpPr>
        <p:spPr>
          <a:xfrm>
            <a:off x="976005" y="5941670"/>
            <a:ext cx="1874362" cy="490832"/>
          </a:xfrm>
          <a:custGeom>
            <a:avLst/>
            <a:gdLst/>
            <a:ahLst/>
            <a:cxnLst/>
            <a:rect l="l" t="t" r="r" b="b"/>
            <a:pathLst>
              <a:path w="2507314" h="595487">
                <a:moveTo>
                  <a:pt x="0" y="0"/>
                </a:moveTo>
                <a:lnTo>
                  <a:pt x="2507315" y="0"/>
                </a:lnTo>
                <a:lnTo>
                  <a:pt x="2507315" y="595487"/>
                </a:lnTo>
                <a:lnTo>
                  <a:pt x="0" y="595487"/>
                </a:lnTo>
                <a:lnTo>
                  <a:pt x="0" y="0"/>
                </a:lnTo>
                <a:close/>
              </a:path>
            </a:pathLst>
          </a:custGeom>
          <a:blipFill>
            <a:blip r:embed="rId2" cstate="screen">
              <a:extLst>
                <a:ext uri="{28A0092B-C50C-407E-A947-70E740481C1C}">
                  <a14:useLocalDpi xmlns:a14="http://schemas.microsoft.com/office/drawing/2010/main"/>
                </a:ext>
              </a:extLst>
            </a:blip>
            <a:stretch>
              <a:fillRect/>
            </a:stretch>
          </a:blipFill>
        </p:spPr>
        <p:txBody>
          <a:bodyPr/>
          <a:lstStyle/>
          <a:p>
            <a:endParaRPr lang="fi-FI" dirty="0"/>
          </a:p>
        </p:txBody>
      </p:sp>
      <p:pic>
        <p:nvPicPr>
          <p:cNvPr id="8" name="Kuva 7">
            <a:extLst>
              <a:ext uri="{FF2B5EF4-FFF2-40B4-BE49-F238E27FC236}">
                <a16:creationId xmlns:a16="http://schemas.microsoft.com/office/drawing/2014/main" id="{4BC24F8D-1037-94FF-CBCE-813C2011C06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953373" y="5360326"/>
            <a:ext cx="1518682" cy="1518682"/>
          </a:xfrm>
          <a:prstGeom prst="rect">
            <a:avLst/>
          </a:prstGeom>
        </p:spPr>
      </p:pic>
      <p:sp>
        <p:nvSpPr>
          <p:cNvPr id="9" name="Freeform 11">
            <a:extLst>
              <a:ext uri="{FF2B5EF4-FFF2-40B4-BE49-F238E27FC236}">
                <a16:creationId xmlns:a16="http://schemas.microsoft.com/office/drawing/2014/main" id="{7A22D6BC-A5D1-C0EE-6950-ED6E69D06571}"/>
              </a:ext>
            </a:extLst>
          </p:cNvPr>
          <p:cNvSpPr/>
          <p:nvPr userDrawn="1"/>
        </p:nvSpPr>
        <p:spPr>
          <a:xfrm>
            <a:off x="4575061" y="5859744"/>
            <a:ext cx="2029216" cy="631486"/>
          </a:xfrm>
          <a:custGeom>
            <a:avLst/>
            <a:gdLst/>
            <a:ahLst/>
            <a:cxnLst/>
            <a:rect l="l" t="t" r="r" b="b"/>
            <a:pathLst>
              <a:path w="2164497" h="673585">
                <a:moveTo>
                  <a:pt x="0" y="0"/>
                </a:moveTo>
                <a:lnTo>
                  <a:pt x="2164497" y="0"/>
                </a:lnTo>
                <a:lnTo>
                  <a:pt x="2164497" y="673584"/>
                </a:lnTo>
                <a:lnTo>
                  <a:pt x="0" y="673584"/>
                </a:lnTo>
                <a:lnTo>
                  <a:pt x="0" y="0"/>
                </a:lnTo>
                <a:close/>
              </a:path>
            </a:pathLst>
          </a:custGeom>
          <a:blipFill>
            <a:blip r:embed="rId4" cstate="screen">
              <a:extLst>
                <a:ext uri="{28A0092B-C50C-407E-A947-70E740481C1C}">
                  <a14:useLocalDpi xmlns:a14="http://schemas.microsoft.com/office/drawing/2010/main"/>
                </a:ext>
              </a:extLst>
            </a:blip>
            <a:stretch>
              <a:fillRect/>
            </a:stretch>
          </a:blipFill>
        </p:spPr>
        <p:txBody>
          <a:bodyPr/>
          <a:lstStyle/>
          <a:p>
            <a:endParaRPr lang="fi-FI" dirty="0"/>
          </a:p>
        </p:txBody>
      </p:sp>
      <p:pic>
        <p:nvPicPr>
          <p:cNvPr id="10" name="Kuva 9">
            <a:extLst>
              <a:ext uri="{FF2B5EF4-FFF2-40B4-BE49-F238E27FC236}">
                <a16:creationId xmlns:a16="http://schemas.microsoft.com/office/drawing/2014/main" id="{9F4FAF31-8126-B4BD-2372-579067AC9198}"/>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6707283" y="5564366"/>
            <a:ext cx="1245440" cy="1245440"/>
          </a:xfrm>
          <a:prstGeom prst="rect">
            <a:avLst/>
          </a:prstGeom>
        </p:spPr>
      </p:pic>
    </p:spTree>
    <p:extLst>
      <p:ext uri="{BB962C8B-B14F-4D97-AF65-F5344CB8AC3E}">
        <p14:creationId xmlns:p14="http://schemas.microsoft.com/office/powerpoint/2010/main" val="2463784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isältödia pyöreällä boksilla vasen">
    <p:bg>
      <p:bgPr>
        <a:blipFill dpi="0" rotWithShape="1">
          <a:blip r:embed="rId2" cstate="screen">
            <a:lum/>
            <a:extLst>
              <a:ext uri="{28A0092B-C50C-407E-A947-70E740481C1C}">
                <a14:useLocalDpi xmlns:a14="http://schemas.microsoft.com/office/drawing/2010/main"/>
              </a:ext>
            </a:extLst>
          </a:blip>
          <a:srcRect/>
          <a:stretch>
            <a:fillRect l="20000"/>
          </a:stretch>
        </a:blipFill>
        <a:effectLst/>
      </p:bgPr>
    </p:bg>
    <p:spTree>
      <p:nvGrpSpPr>
        <p:cNvPr id="1" name=""/>
        <p:cNvGrpSpPr/>
        <p:nvPr/>
      </p:nvGrpSpPr>
      <p:grpSpPr>
        <a:xfrm>
          <a:off x="0" y="0"/>
          <a:ext cx="0" cy="0"/>
          <a:chOff x="0" y="0"/>
          <a:chExt cx="0" cy="0"/>
        </a:xfrm>
      </p:grpSpPr>
      <p:sp>
        <p:nvSpPr>
          <p:cNvPr id="16" name="Freeform: Shape 15">
            <a:extLst>
              <a:ext uri="{FF2B5EF4-FFF2-40B4-BE49-F238E27FC236}">
                <a16:creationId xmlns:a16="http://schemas.microsoft.com/office/drawing/2014/main" id="{5743DDBB-029A-3FE2-0698-F2B7D876F09F}"/>
              </a:ext>
              <a:ext uri="{C183D7F6-B498-43B3-948B-1728B52AA6E4}">
                <adec:decorative xmlns:adec="http://schemas.microsoft.com/office/drawing/2017/decorative" val="1"/>
              </a:ext>
            </a:extLst>
          </p:cNvPr>
          <p:cNvSpPr/>
          <p:nvPr userDrawn="1"/>
        </p:nvSpPr>
        <p:spPr>
          <a:xfrm>
            <a:off x="2" y="0"/>
            <a:ext cx="6026393" cy="6858000"/>
          </a:xfrm>
          <a:custGeom>
            <a:avLst/>
            <a:gdLst>
              <a:gd name="connsiteX0" fmla="*/ 0 w 6026393"/>
              <a:gd name="connsiteY0" fmla="*/ 0 h 6858000"/>
              <a:gd name="connsiteX1" fmla="*/ 4556129 w 6026393"/>
              <a:gd name="connsiteY1" fmla="*/ 0 h 6858000"/>
              <a:gd name="connsiteX2" fmla="*/ 4637860 w 6026393"/>
              <a:gd name="connsiteY2" fmla="*/ 85725 h 6858000"/>
              <a:gd name="connsiteX3" fmla="*/ 6026393 w 6026393"/>
              <a:gd name="connsiteY3" fmla="*/ 3679581 h 6858000"/>
              <a:gd name="connsiteX4" fmla="*/ 5113552 w 6026393"/>
              <a:gd name="connsiteY4" fmla="*/ 6668021 h 6858000"/>
              <a:gd name="connsiteX5" fmla="*/ 4978454 w 6026393"/>
              <a:gd name="connsiteY5" fmla="*/ 6858000 h 6858000"/>
              <a:gd name="connsiteX6" fmla="*/ 0 w 6026393"/>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6393" h="6858000">
                <a:moveTo>
                  <a:pt x="0" y="0"/>
                </a:moveTo>
                <a:lnTo>
                  <a:pt x="4556129" y="0"/>
                </a:lnTo>
                <a:lnTo>
                  <a:pt x="4637860" y="85725"/>
                </a:lnTo>
                <a:cubicBezTo>
                  <a:pt x="5500579" y="1034928"/>
                  <a:pt x="6026393" y="2295850"/>
                  <a:pt x="6026393" y="3679581"/>
                </a:cubicBezTo>
                <a:cubicBezTo>
                  <a:pt x="6026393" y="4786567"/>
                  <a:pt x="5689872" y="5814953"/>
                  <a:pt x="5113552" y="6668021"/>
                </a:cubicBezTo>
                <a:lnTo>
                  <a:pt x="4978454" y="6858000"/>
                </a:lnTo>
                <a:lnTo>
                  <a:pt x="0" y="685800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i-FI" dirty="0"/>
          </a:p>
        </p:txBody>
      </p:sp>
      <p:sp>
        <p:nvSpPr>
          <p:cNvPr id="3" name="Text Placeholder 6">
            <a:extLst>
              <a:ext uri="{FF2B5EF4-FFF2-40B4-BE49-F238E27FC236}">
                <a16:creationId xmlns:a16="http://schemas.microsoft.com/office/drawing/2014/main" id="{D07237AB-7973-D014-6B82-E606E971AA6F}"/>
              </a:ext>
            </a:extLst>
          </p:cNvPr>
          <p:cNvSpPr>
            <a:spLocks noGrp="1"/>
          </p:cNvSpPr>
          <p:nvPr>
            <p:ph type="body" sz="quarter" idx="14" hasCustomPrompt="1"/>
          </p:nvPr>
        </p:nvSpPr>
        <p:spPr>
          <a:xfrm>
            <a:off x="1055689" y="2281604"/>
            <a:ext cx="4356820" cy="3152642"/>
          </a:xfrm>
        </p:spPr>
        <p:txBody>
          <a:bodyPr>
            <a:normAutofit/>
          </a:bodyPr>
          <a:lstStyle>
            <a:lvl1pPr marL="0" indent="0">
              <a:buFont typeface="Arial" panose="020B0604020202020204" pitchFamily="34" charset="0"/>
              <a:buNone/>
              <a:defRPr sz="2000">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Lorem ipsum</a:t>
            </a:r>
            <a:endParaRPr lang="fi-FI" dirty="0"/>
          </a:p>
        </p:txBody>
      </p:sp>
      <p:sp>
        <p:nvSpPr>
          <p:cNvPr id="2" name="Text Placeholder 13">
            <a:extLst>
              <a:ext uri="{FF2B5EF4-FFF2-40B4-BE49-F238E27FC236}">
                <a16:creationId xmlns:a16="http://schemas.microsoft.com/office/drawing/2014/main" id="{C938FF5C-6E72-1E19-2637-41702945C3C6}"/>
              </a:ext>
            </a:extLst>
          </p:cNvPr>
          <p:cNvSpPr>
            <a:spLocks noGrp="1"/>
          </p:cNvSpPr>
          <p:nvPr>
            <p:ph type="body" sz="quarter" idx="15" hasCustomPrompt="1"/>
          </p:nvPr>
        </p:nvSpPr>
        <p:spPr>
          <a:xfrm>
            <a:off x="1055690" y="765175"/>
            <a:ext cx="4195329" cy="1331913"/>
          </a:xfrm>
          <a:noFill/>
        </p:spPr>
        <p:txBody>
          <a:bodyPr anchor="b" anchorCtr="0">
            <a:noAutofit/>
          </a:bodyPr>
          <a:lstStyle>
            <a:lvl1pPr>
              <a:defRPr sz="3200">
                <a:solidFill>
                  <a:schemeClr val="tx1"/>
                </a:solidFill>
                <a:highlight>
                  <a:srgbClr val="F1BAEF"/>
                </a:highlight>
                <a:latin typeface="+mj-lt"/>
              </a:defRPr>
            </a:lvl1pPr>
            <a:lvl2pPr>
              <a:defRPr sz="4000">
                <a:latin typeface="+mj-lt"/>
              </a:defRPr>
            </a:lvl2pPr>
            <a:lvl3pPr>
              <a:defRPr sz="4000">
                <a:latin typeface="+mj-lt"/>
              </a:defRPr>
            </a:lvl3pPr>
            <a:lvl4pPr>
              <a:defRPr sz="4000">
                <a:latin typeface="+mj-lt"/>
              </a:defRPr>
            </a:lvl4pPr>
            <a:lvl5pPr>
              <a:defRPr sz="4000">
                <a:latin typeface="+mj-lt"/>
              </a:defRPr>
            </a:lvl5pPr>
          </a:lstStyle>
          <a:p>
            <a:pPr lvl="0"/>
            <a:r>
              <a:rPr lang="en-US" dirty="0" err="1"/>
              <a:t>Otsikko</a:t>
            </a:r>
            <a:endParaRPr lang="en-US" dirty="0"/>
          </a:p>
        </p:txBody>
      </p:sp>
      <p:sp>
        <p:nvSpPr>
          <p:cNvPr id="4" name="Freeform 10">
            <a:extLst>
              <a:ext uri="{FF2B5EF4-FFF2-40B4-BE49-F238E27FC236}">
                <a16:creationId xmlns:a16="http://schemas.microsoft.com/office/drawing/2014/main" id="{D280B733-BFEC-75F1-F72D-EB7E93A34233}"/>
              </a:ext>
            </a:extLst>
          </p:cNvPr>
          <p:cNvSpPr/>
          <p:nvPr userDrawn="1"/>
        </p:nvSpPr>
        <p:spPr>
          <a:xfrm>
            <a:off x="976005" y="5941670"/>
            <a:ext cx="1874362" cy="490832"/>
          </a:xfrm>
          <a:custGeom>
            <a:avLst/>
            <a:gdLst/>
            <a:ahLst/>
            <a:cxnLst/>
            <a:rect l="l" t="t" r="r" b="b"/>
            <a:pathLst>
              <a:path w="2507314" h="595487">
                <a:moveTo>
                  <a:pt x="0" y="0"/>
                </a:moveTo>
                <a:lnTo>
                  <a:pt x="2507315" y="0"/>
                </a:lnTo>
                <a:lnTo>
                  <a:pt x="2507315" y="595487"/>
                </a:lnTo>
                <a:lnTo>
                  <a:pt x="0" y="595487"/>
                </a:lnTo>
                <a:lnTo>
                  <a:pt x="0" y="0"/>
                </a:lnTo>
                <a:close/>
              </a:path>
            </a:pathLst>
          </a:custGeom>
          <a:blipFill>
            <a:blip r:embed="rId3" cstate="screen">
              <a:extLst>
                <a:ext uri="{28A0092B-C50C-407E-A947-70E740481C1C}">
                  <a14:useLocalDpi xmlns:a14="http://schemas.microsoft.com/office/drawing/2010/main"/>
                </a:ext>
              </a:extLst>
            </a:blip>
            <a:stretch>
              <a:fillRect/>
            </a:stretch>
          </a:blipFill>
        </p:spPr>
        <p:txBody>
          <a:bodyPr/>
          <a:lstStyle/>
          <a:p>
            <a:endParaRPr lang="fi-FI" dirty="0"/>
          </a:p>
        </p:txBody>
      </p:sp>
      <p:pic>
        <p:nvPicPr>
          <p:cNvPr id="7" name="Kuva 6">
            <a:extLst>
              <a:ext uri="{FF2B5EF4-FFF2-40B4-BE49-F238E27FC236}">
                <a16:creationId xmlns:a16="http://schemas.microsoft.com/office/drawing/2014/main" id="{58CCECEF-17B4-3C6F-C22B-1D7DAB6F3023}"/>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953373" y="5360326"/>
            <a:ext cx="1518682" cy="1518682"/>
          </a:xfrm>
          <a:prstGeom prst="rect">
            <a:avLst/>
          </a:prstGeom>
        </p:spPr>
      </p:pic>
    </p:spTree>
    <p:extLst>
      <p:ext uri="{BB962C8B-B14F-4D97-AF65-F5344CB8AC3E}">
        <p14:creationId xmlns:p14="http://schemas.microsoft.com/office/powerpoint/2010/main" val="40016567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kstidia 1 palst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5A8CEE-6B94-312D-9CDE-2E8D4C63F92D}"/>
              </a:ext>
            </a:extLst>
          </p:cNvPr>
          <p:cNvSpPr>
            <a:spLocks noGrp="1"/>
          </p:cNvSpPr>
          <p:nvPr>
            <p:ph type="title" hasCustomPrompt="1"/>
          </p:nvPr>
        </p:nvSpPr>
        <p:spPr/>
        <p:txBody>
          <a:bodyPr/>
          <a:lstStyle>
            <a:lvl1pPr>
              <a:defRPr/>
            </a:lvl1pPr>
          </a:lstStyle>
          <a:p>
            <a:r>
              <a:rPr lang="en-US" dirty="0" err="1"/>
              <a:t>Tekstidia</a:t>
            </a:r>
            <a:r>
              <a:rPr lang="en-US" dirty="0"/>
              <a:t> </a:t>
            </a:r>
            <a:r>
              <a:rPr lang="en-US" dirty="0" err="1"/>
              <a:t>yksi</a:t>
            </a:r>
            <a:r>
              <a:rPr lang="en-US" dirty="0"/>
              <a:t> </a:t>
            </a:r>
            <a:r>
              <a:rPr lang="en-US" dirty="0" err="1"/>
              <a:t>palsta</a:t>
            </a:r>
            <a:endParaRPr lang="fi-FI" dirty="0"/>
          </a:p>
        </p:txBody>
      </p:sp>
      <p:sp>
        <p:nvSpPr>
          <p:cNvPr id="7" name="Text Placeholder 6">
            <a:extLst>
              <a:ext uri="{FF2B5EF4-FFF2-40B4-BE49-F238E27FC236}">
                <a16:creationId xmlns:a16="http://schemas.microsoft.com/office/drawing/2014/main" id="{9346C58A-E7BD-FE1C-FC19-61C69D709F41}"/>
              </a:ext>
            </a:extLst>
          </p:cNvPr>
          <p:cNvSpPr>
            <a:spLocks noGrp="1"/>
          </p:cNvSpPr>
          <p:nvPr>
            <p:ph type="body" sz="quarter" idx="13" hasCustomPrompt="1"/>
          </p:nvPr>
        </p:nvSpPr>
        <p:spPr>
          <a:xfrm>
            <a:off x="1055688" y="2097088"/>
            <a:ext cx="9504362" cy="3796816"/>
          </a:xfrm>
        </p:spPr>
        <p:txBody>
          <a:bodyPr>
            <a:normAutofit/>
          </a:bodyPr>
          <a:lstStyle>
            <a:lvl1pPr marL="0" indent="0">
              <a:lnSpc>
                <a:spcPts val="2000"/>
              </a:lnSpc>
              <a:buFont typeface="Arial" panose="020B0604020202020204" pitchFamily="34" charset="0"/>
              <a:buNone/>
              <a:defRPr sz="1800"/>
            </a:lvl1pPr>
            <a:lvl2pPr marL="457200" indent="0">
              <a:lnSpc>
                <a:spcPts val="1500"/>
              </a:lnSpc>
              <a:buNone/>
              <a:defRPr sz="1500"/>
            </a:lvl2pPr>
            <a:lvl3pPr marL="914400" indent="0">
              <a:lnSpc>
                <a:spcPts val="1500"/>
              </a:lnSpc>
              <a:buNone/>
              <a:defRPr sz="1500"/>
            </a:lvl3pPr>
            <a:lvl4pPr marL="1371600" indent="0">
              <a:lnSpc>
                <a:spcPts val="1500"/>
              </a:lnSpc>
              <a:buNone/>
              <a:defRPr sz="1500"/>
            </a:lvl4pPr>
            <a:lvl5pPr marL="1828800" indent="0">
              <a:lnSpc>
                <a:spcPts val="1500"/>
              </a:lnSpc>
              <a:buNone/>
              <a:defRPr sz="1500"/>
            </a:lvl5pPr>
          </a:lstStyle>
          <a:p>
            <a:pPr lvl="0"/>
            <a:r>
              <a:rPr lang="fi-FI" dirty="0">
                <a:effectLst/>
              </a:rPr>
              <a:t>At vulputate hendrerit lacus maecenas accumsan. Non ultrices in egestas in enim netus porttitor accumsan quam. Quam nisi nec sed natoque tortor. At cras id aliquam proin rhoncus ligula sodales. Facilisi sit dui pulvinar faucibus id lacus eget lectus. Venenatis dolor ante metus ultrices laoreet. Enim rhoncus maecenas mauris et nulla velit et volutpat tellus. Tempor sit enim adipiscing nisl lacus morbi aliquam. Non ultrices in egestas in enim netus porttitor accumsan quam. At cras id aliquam proin rhoncus ligula sodales. </a:t>
            </a:r>
            <a:endParaRPr lang="fi-FI" dirty="0"/>
          </a:p>
        </p:txBody>
      </p:sp>
      <p:sp>
        <p:nvSpPr>
          <p:cNvPr id="6" name="Freeform 10">
            <a:extLst>
              <a:ext uri="{FF2B5EF4-FFF2-40B4-BE49-F238E27FC236}">
                <a16:creationId xmlns:a16="http://schemas.microsoft.com/office/drawing/2014/main" id="{9BDB300A-9C06-BDBB-9D5F-0876E5BC8F41}"/>
              </a:ext>
            </a:extLst>
          </p:cNvPr>
          <p:cNvSpPr/>
          <p:nvPr userDrawn="1"/>
        </p:nvSpPr>
        <p:spPr>
          <a:xfrm>
            <a:off x="976005" y="5941670"/>
            <a:ext cx="1874362" cy="490832"/>
          </a:xfrm>
          <a:custGeom>
            <a:avLst/>
            <a:gdLst/>
            <a:ahLst/>
            <a:cxnLst/>
            <a:rect l="l" t="t" r="r" b="b"/>
            <a:pathLst>
              <a:path w="2507314" h="595487">
                <a:moveTo>
                  <a:pt x="0" y="0"/>
                </a:moveTo>
                <a:lnTo>
                  <a:pt x="2507315" y="0"/>
                </a:lnTo>
                <a:lnTo>
                  <a:pt x="2507315" y="595487"/>
                </a:lnTo>
                <a:lnTo>
                  <a:pt x="0" y="595487"/>
                </a:lnTo>
                <a:lnTo>
                  <a:pt x="0" y="0"/>
                </a:lnTo>
                <a:close/>
              </a:path>
            </a:pathLst>
          </a:custGeom>
          <a:blipFill>
            <a:blip r:embed="rId2" cstate="screen">
              <a:extLst>
                <a:ext uri="{28A0092B-C50C-407E-A947-70E740481C1C}">
                  <a14:useLocalDpi xmlns:a14="http://schemas.microsoft.com/office/drawing/2010/main"/>
                </a:ext>
              </a:extLst>
            </a:blip>
            <a:stretch>
              <a:fillRect/>
            </a:stretch>
          </a:blipFill>
        </p:spPr>
        <p:txBody>
          <a:bodyPr/>
          <a:lstStyle/>
          <a:p>
            <a:endParaRPr lang="fi-FI" dirty="0"/>
          </a:p>
        </p:txBody>
      </p:sp>
      <p:pic>
        <p:nvPicPr>
          <p:cNvPr id="8" name="Kuva 7">
            <a:extLst>
              <a:ext uri="{FF2B5EF4-FFF2-40B4-BE49-F238E27FC236}">
                <a16:creationId xmlns:a16="http://schemas.microsoft.com/office/drawing/2014/main" id="{56C9740A-9758-C4EC-A970-651505FDC06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953373" y="5360326"/>
            <a:ext cx="1518682" cy="1518682"/>
          </a:xfrm>
          <a:prstGeom prst="rect">
            <a:avLst/>
          </a:prstGeom>
        </p:spPr>
      </p:pic>
      <p:sp>
        <p:nvSpPr>
          <p:cNvPr id="9" name="Freeform 11">
            <a:extLst>
              <a:ext uri="{FF2B5EF4-FFF2-40B4-BE49-F238E27FC236}">
                <a16:creationId xmlns:a16="http://schemas.microsoft.com/office/drawing/2014/main" id="{DD81292C-5F24-B5CD-78FF-7FB7DC9AE90C}"/>
              </a:ext>
            </a:extLst>
          </p:cNvPr>
          <p:cNvSpPr/>
          <p:nvPr userDrawn="1"/>
        </p:nvSpPr>
        <p:spPr>
          <a:xfrm>
            <a:off x="4575061" y="5859744"/>
            <a:ext cx="2029216" cy="631486"/>
          </a:xfrm>
          <a:custGeom>
            <a:avLst/>
            <a:gdLst/>
            <a:ahLst/>
            <a:cxnLst/>
            <a:rect l="l" t="t" r="r" b="b"/>
            <a:pathLst>
              <a:path w="2164497" h="673585">
                <a:moveTo>
                  <a:pt x="0" y="0"/>
                </a:moveTo>
                <a:lnTo>
                  <a:pt x="2164497" y="0"/>
                </a:lnTo>
                <a:lnTo>
                  <a:pt x="2164497" y="673584"/>
                </a:lnTo>
                <a:lnTo>
                  <a:pt x="0" y="673584"/>
                </a:lnTo>
                <a:lnTo>
                  <a:pt x="0" y="0"/>
                </a:lnTo>
                <a:close/>
              </a:path>
            </a:pathLst>
          </a:custGeom>
          <a:blipFill>
            <a:blip r:embed="rId4" cstate="screen">
              <a:extLst>
                <a:ext uri="{28A0092B-C50C-407E-A947-70E740481C1C}">
                  <a14:useLocalDpi xmlns:a14="http://schemas.microsoft.com/office/drawing/2010/main"/>
                </a:ext>
              </a:extLst>
            </a:blip>
            <a:stretch>
              <a:fillRect/>
            </a:stretch>
          </a:blipFill>
        </p:spPr>
        <p:txBody>
          <a:bodyPr/>
          <a:lstStyle/>
          <a:p>
            <a:endParaRPr lang="fi-FI" dirty="0"/>
          </a:p>
        </p:txBody>
      </p:sp>
      <p:pic>
        <p:nvPicPr>
          <p:cNvPr id="10" name="Kuva 9">
            <a:extLst>
              <a:ext uri="{FF2B5EF4-FFF2-40B4-BE49-F238E27FC236}">
                <a16:creationId xmlns:a16="http://schemas.microsoft.com/office/drawing/2014/main" id="{BB8A74B4-6861-5247-007E-46DE50CA7F25}"/>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6707283" y="5564366"/>
            <a:ext cx="1245440" cy="1245440"/>
          </a:xfrm>
          <a:prstGeom prst="rect">
            <a:avLst/>
          </a:prstGeom>
        </p:spPr>
      </p:pic>
    </p:spTree>
    <p:extLst>
      <p:ext uri="{BB962C8B-B14F-4D97-AF65-F5344CB8AC3E}">
        <p14:creationId xmlns:p14="http://schemas.microsoft.com/office/powerpoint/2010/main" val="42551345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kstidia 2 palsta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5A8CEE-6B94-312D-9CDE-2E8D4C63F92D}"/>
              </a:ext>
            </a:extLst>
          </p:cNvPr>
          <p:cNvSpPr>
            <a:spLocks noGrp="1"/>
          </p:cNvSpPr>
          <p:nvPr>
            <p:ph type="title" hasCustomPrompt="1"/>
          </p:nvPr>
        </p:nvSpPr>
        <p:spPr/>
        <p:txBody>
          <a:bodyPr/>
          <a:lstStyle>
            <a:lvl1pPr>
              <a:defRPr/>
            </a:lvl1pPr>
          </a:lstStyle>
          <a:p>
            <a:r>
              <a:rPr lang="en-US" dirty="0" err="1"/>
              <a:t>Tekstidia</a:t>
            </a:r>
            <a:r>
              <a:rPr lang="en-US" dirty="0"/>
              <a:t> </a:t>
            </a:r>
            <a:r>
              <a:rPr lang="en-US" dirty="0" err="1"/>
              <a:t>kaksi</a:t>
            </a:r>
            <a:r>
              <a:rPr lang="en-US" dirty="0"/>
              <a:t> </a:t>
            </a:r>
            <a:r>
              <a:rPr lang="en-US" dirty="0" err="1"/>
              <a:t>palstaa</a:t>
            </a:r>
            <a:endParaRPr lang="fi-FI" dirty="0"/>
          </a:p>
        </p:txBody>
      </p:sp>
      <p:sp>
        <p:nvSpPr>
          <p:cNvPr id="7" name="Text Placeholder 6">
            <a:extLst>
              <a:ext uri="{FF2B5EF4-FFF2-40B4-BE49-F238E27FC236}">
                <a16:creationId xmlns:a16="http://schemas.microsoft.com/office/drawing/2014/main" id="{9346C58A-E7BD-FE1C-FC19-61C69D709F41}"/>
              </a:ext>
            </a:extLst>
          </p:cNvPr>
          <p:cNvSpPr>
            <a:spLocks noGrp="1"/>
          </p:cNvSpPr>
          <p:nvPr>
            <p:ph type="body" sz="quarter" idx="13" hasCustomPrompt="1"/>
          </p:nvPr>
        </p:nvSpPr>
        <p:spPr>
          <a:xfrm>
            <a:off x="1055688" y="2097088"/>
            <a:ext cx="4325204" cy="3657670"/>
          </a:xfrm>
        </p:spPr>
        <p:txBody>
          <a:bodyPr>
            <a:normAutofit/>
          </a:bodyPr>
          <a:lstStyle>
            <a:lvl1pPr marL="0" indent="0">
              <a:lnSpc>
                <a:spcPts val="2000"/>
              </a:lnSpc>
              <a:buNone/>
              <a:defRPr sz="1800"/>
            </a:lvl1pPr>
            <a:lvl2pPr marL="457200" indent="0">
              <a:lnSpc>
                <a:spcPts val="1500"/>
              </a:lnSpc>
              <a:buNone/>
              <a:defRPr sz="1500"/>
            </a:lvl2pPr>
            <a:lvl3pPr marL="914400" indent="0">
              <a:lnSpc>
                <a:spcPts val="1500"/>
              </a:lnSpc>
              <a:buNone/>
              <a:defRPr sz="1500"/>
            </a:lvl3pPr>
            <a:lvl4pPr marL="1371600" indent="0">
              <a:lnSpc>
                <a:spcPts val="1500"/>
              </a:lnSpc>
              <a:buNone/>
              <a:defRPr sz="1500"/>
            </a:lvl4pPr>
            <a:lvl5pPr marL="1828800" indent="0">
              <a:lnSpc>
                <a:spcPts val="1500"/>
              </a:lnSpc>
              <a:buNone/>
              <a:defRPr sz="1500"/>
            </a:lvl5pPr>
          </a:lstStyle>
          <a:p>
            <a:pPr lvl="0"/>
            <a:r>
              <a:rPr lang="fi-FI" dirty="0">
                <a:effectLst/>
              </a:rPr>
              <a:t>At vulputate hendrerit lacus maecenas accumsan. Non ultrices in egestas in enim netus porttitor accumsan quam. Quam nisi nec sed natoque tortor. At cras id aliquam proin rhoncus ligula sodales. Facilisi sit dui pulvinar faucibus id lacus eget lectus. Venenatis dolor ante metus ultrices laoreet. Enim rhoncus maecenas mauris et nulla velit et volutpat tellus. Tempor sit enim adipiscing nisl lacus morbi aliquam. Non ultrices in egestas in enim netus porttitor accumsan quam. At cras id aliquam proin rhoncus ligula sodales. </a:t>
            </a:r>
            <a:endParaRPr lang="fi-FI" dirty="0"/>
          </a:p>
        </p:txBody>
      </p:sp>
      <p:sp>
        <p:nvSpPr>
          <p:cNvPr id="6" name="Text Placeholder 6">
            <a:extLst>
              <a:ext uri="{FF2B5EF4-FFF2-40B4-BE49-F238E27FC236}">
                <a16:creationId xmlns:a16="http://schemas.microsoft.com/office/drawing/2014/main" id="{F19C13CA-175A-5B5C-0CA9-22953FE87168}"/>
              </a:ext>
            </a:extLst>
          </p:cNvPr>
          <p:cNvSpPr>
            <a:spLocks noGrp="1"/>
          </p:cNvSpPr>
          <p:nvPr>
            <p:ph type="body" sz="quarter" idx="14" hasCustomPrompt="1"/>
          </p:nvPr>
        </p:nvSpPr>
        <p:spPr>
          <a:xfrm>
            <a:off x="5807870" y="2100141"/>
            <a:ext cx="4325204" cy="3657670"/>
          </a:xfrm>
        </p:spPr>
        <p:txBody>
          <a:bodyPr>
            <a:noAutofit/>
          </a:bodyPr>
          <a:lstStyle>
            <a:lvl1pPr marL="285750" indent="-285750">
              <a:lnSpc>
                <a:spcPct val="100000"/>
              </a:lnSpc>
              <a:buFont typeface="Arial" panose="020B0604020202020204" pitchFamily="34" charset="0"/>
              <a:buChar char="•"/>
              <a:defRPr sz="1800"/>
            </a:lvl1pPr>
            <a:lvl2pPr marL="742950" indent="-285750">
              <a:lnSpc>
                <a:spcPct val="100000"/>
              </a:lnSpc>
              <a:buFont typeface="Arial" panose="020B0604020202020204" pitchFamily="34" charset="0"/>
              <a:buChar char="•"/>
              <a:defRPr sz="1800"/>
            </a:lvl2pPr>
            <a:lvl3pPr marL="914400" indent="0">
              <a:lnSpc>
                <a:spcPts val="1500"/>
              </a:lnSpc>
              <a:buNone/>
              <a:defRPr sz="1500"/>
            </a:lvl3pPr>
            <a:lvl4pPr marL="1371600" indent="0">
              <a:lnSpc>
                <a:spcPts val="1500"/>
              </a:lnSpc>
              <a:buNone/>
              <a:defRPr sz="1500"/>
            </a:lvl4pPr>
            <a:lvl5pPr marL="1828800" indent="0">
              <a:lnSpc>
                <a:spcPts val="1500"/>
              </a:lnSpc>
              <a:buNone/>
              <a:defRPr sz="1500"/>
            </a:lvl5pPr>
          </a:lstStyle>
          <a:p>
            <a:pPr lvl="0"/>
            <a:r>
              <a:rPr lang="fi-FI" dirty="0">
                <a:effectLst/>
              </a:rPr>
              <a:t>At vulputate hendrerit lacus maecenas accumsan. </a:t>
            </a:r>
          </a:p>
          <a:p>
            <a:pPr lvl="1"/>
            <a:r>
              <a:rPr lang="fi-FI" dirty="0">
                <a:effectLst/>
              </a:rPr>
              <a:t>Non ultrices in egestas in enim netus porttitor accumsan quam. </a:t>
            </a:r>
          </a:p>
          <a:p>
            <a:pPr lvl="0"/>
            <a:r>
              <a:rPr lang="fi-FI" dirty="0">
                <a:effectLst/>
              </a:rPr>
              <a:t>Quam nisi nec sed natoque tortor. </a:t>
            </a:r>
          </a:p>
          <a:p>
            <a:pPr lvl="1"/>
            <a:r>
              <a:rPr lang="fi-FI" dirty="0">
                <a:effectLst/>
              </a:rPr>
              <a:t>At cras id aliquam proin rhoncus ligula sodales. </a:t>
            </a:r>
          </a:p>
          <a:p>
            <a:pPr lvl="1"/>
            <a:r>
              <a:rPr lang="fi-FI" dirty="0">
                <a:effectLst/>
              </a:rPr>
              <a:t>Facilisi sit dui pulvinar faucibus id lacus eget lectus. </a:t>
            </a:r>
          </a:p>
        </p:txBody>
      </p:sp>
      <p:sp>
        <p:nvSpPr>
          <p:cNvPr id="8" name="Freeform 10">
            <a:extLst>
              <a:ext uri="{FF2B5EF4-FFF2-40B4-BE49-F238E27FC236}">
                <a16:creationId xmlns:a16="http://schemas.microsoft.com/office/drawing/2014/main" id="{A4C29FA7-E368-9032-C12F-8C92980BF772}"/>
              </a:ext>
            </a:extLst>
          </p:cNvPr>
          <p:cNvSpPr/>
          <p:nvPr userDrawn="1"/>
        </p:nvSpPr>
        <p:spPr>
          <a:xfrm>
            <a:off x="976005" y="5941670"/>
            <a:ext cx="1874362" cy="490832"/>
          </a:xfrm>
          <a:custGeom>
            <a:avLst/>
            <a:gdLst/>
            <a:ahLst/>
            <a:cxnLst/>
            <a:rect l="l" t="t" r="r" b="b"/>
            <a:pathLst>
              <a:path w="2507314" h="595487">
                <a:moveTo>
                  <a:pt x="0" y="0"/>
                </a:moveTo>
                <a:lnTo>
                  <a:pt x="2507315" y="0"/>
                </a:lnTo>
                <a:lnTo>
                  <a:pt x="2507315" y="595487"/>
                </a:lnTo>
                <a:lnTo>
                  <a:pt x="0" y="595487"/>
                </a:lnTo>
                <a:lnTo>
                  <a:pt x="0" y="0"/>
                </a:lnTo>
                <a:close/>
              </a:path>
            </a:pathLst>
          </a:custGeom>
          <a:blipFill>
            <a:blip r:embed="rId2" cstate="screen">
              <a:extLst>
                <a:ext uri="{28A0092B-C50C-407E-A947-70E740481C1C}">
                  <a14:useLocalDpi xmlns:a14="http://schemas.microsoft.com/office/drawing/2010/main"/>
                </a:ext>
              </a:extLst>
            </a:blip>
            <a:stretch>
              <a:fillRect/>
            </a:stretch>
          </a:blipFill>
        </p:spPr>
        <p:txBody>
          <a:bodyPr/>
          <a:lstStyle/>
          <a:p>
            <a:endParaRPr lang="fi-FI" dirty="0"/>
          </a:p>
        </p:txBody>
      </p:sp>
      <p:pic>
        <p:nvPicPr>
          <p:cNvPr id="9" name="Kuva 8">
            <a:extLst>
              <a:ext uri="{FF2B5EF4-FFF2-40B4-BE49-F238E27FC236}">
                <a16:creationId xmlns:a16="http://schemas.microsoft.com/office/drawing/2014/main" id="{97CF86EF-5995-F54D-D620-FD423C3491E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953373" y="5360326"/>
            <a:ext cx="1518682" cy="1518682"/>
          </a:xfrm>
          <a:prstGeom prst="rect">
            <a:avLst/>
          </a:prstGeom>
        </p:spPr>
      </p:pic>
      <p:sp>
        <p:nvSpPr>
          <p:cNvPr id="10" name="Freeform 11">
            <a:extLst>
              <a:ext uri="{FF2B5EF4-FFF2-40B4-BE49-F238E27FC236}">
                <a16:creationId xmlns:a16="http://schemas.microsoft.com/office/drawing/2014/main" id="{0CC39469-9323-213F-CCAB-150566F01E76}"/>
              </a:ext>
            </a:extLst>
          </p:cNvPr>
          <p:cNvSpPr/>
          <p:nvPr userDrawn="1"/>
        </p:nvSpPr>
        <p:spPr>
          <a:xfrm>
            <a:off x="4575061" y="5859744"/>
            <a:ext cx="2029216" cy="631486"/>
          </a:xfrm>
          <a:custGeom>
            <a:avLst/>
            <a:gdLst/>
            <a:ahLst/>
            <a:cxnLst/>
            <a:rect l="l" t="t" r="r" b="b"/>
            <a:pathLst>
              <a:path w="2164497" h="673585">
                <a:moveTo>
                  <a:pt x="0" y="0"/>
                </a:moveTo>
                <a:lnTo>
                  <a:pt x="2164497" y="0"/>
                </a:lnTo>
                <a:lnTo>
                  <a:pt x="2164497" y="673584"/>
                </a:lnTo>
                <a:lnTo>
                  <a:pt x="0" y="673584"/>
                </a:lnTo>
                <a:lnTo>
                  <a:pt x="0" y="0"/>
                </a:lnTo>
                <a:close/>
              </a:path>
            </a:pathLst>
          </a:custGeom>
          <a:blipFill>
            <a:blip r:embed="rId4" cstate="screen">
              <a:extLst>
                <a:ext uri="{28A0092B-C50C-407E-A947-70E740481C1C}">
                  <a14:useLocalDpi xmlns:a14="http://schemas.microsoft.com/office/drawing/2010/main"/>
                </a:ext>
              </a:extLst>
            </a:blip>
            <a:stretch>
              <a:fillRect/>
            </a:stretch>
          </a:blipFill>
        </p:spPr>
        <p:txBody>
          <a:bodyPr/>
          <a:lstStyle/>
          <a:p>
            <a:endParaRPr lang="fi-FI" dirty="0"/>
          </a:p>
        </p:txBody>
      </p:sp>
      <p:pic>
        <p:nvPicPr>
          <p:cNvPr id="11" name="Kuva 10">
            <a:extLst>
              <a:ext uri="{FF2B5EF4-FFF2-40B4-BE49-F238E27FC236}">
                <a16:creationId xmlns:a16="http://schemas.microsoft.com/office/drawing/2014/main" id="{7836D66B-F2D5-C05F-3EE5-035C8C10EE6D}"/>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6707283" y="5564366"/>
            <a:ext cx="1245440" cy="1245440"/>
          </a:xfrm>
          <a:prstGeom prst="rect">
            <a:avLst/>
          </a:prstGeom>
        </p:spPr>
      </p:pic>
    </p:spTree>
    <p:extLst>
      <p:ext uri="{BB962C8B-B14F-4D97-AF65-F5344CB8AC3E}">
        <p14:creationId xmlns:p14="http://schemas.microsoft.com/office/powerpoint/2010/main" val="34598567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kstidia 3 kolumni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5A8CEE-6B94-312D-9CDE-2E8D4C63F92D}"/>
              </a:ext>
            </a:extLst>
          </p:cNvPr>
          <p:cNvSpPr>
            <a:spLocks noGrp="1"/>
          </p:cNvSpPr>
          <p:nvPr>
            <p:ph type="title" hasCustomPrompt="1"/>
          </p:nvPr>
        </p:nvSpPr>
        <p:spPr/>
        <p:txBody>
          <a:bodyPr/>
          <a:lstStyle>
            <a:lvl1pPr>
              <a:defRPr/>
            </a:lvl1pPr>
          </a:lstStyle>
          <a:p>
            <a:r>
              <a:rPr lang="en-US" dirty="0" err="1"/>
              <a:t>Tekstidia</a:t>
            </a:r>
            <a:r>
              <a:rPr lang="en-US" dirty="0"/>
              <a:t> </a:t>
            </a:r>
            <a:r>
              <a:rPr lang="en-US" dirty="0" err="1"/>
              <a:t>kolme</a:t>
            </a:r>
            <a:r>
              <a:rPr lang="en-US" dirty="0"/>
              <a:t> </a:t>
            </a:r>
            <a:r>
              <a:rPr lang="en-US" dirty="0" err="1"/>
              <a:t>palstaa</a:t>
            </a:r>
            <a:endParaRPr lang="fi-FI" dirty="0"/>
          </a:p>
        </p:txBody>
      </p:sp>
      <p:sp>
        <p:nvSpPr>
          <p:cNvPr id="7" name="Text Placeholder 6">
            <a:extLst>
              <a:ext uri="{FF2B5EF4-FFF2-40B4-BE49-F238E27FC236}">
                <a16:creationId xmlns:a16="http://schemas.microsoft.com/office/drawing/2014/main" id="{9346C58A-E7BD-FE1C-FC19-61C69D709F41}"/>
              </a:ext>
            </a:extLst>
          </p:cNvPr>
          <p:cNvSpPr>
            <a:spLocks noGrp="1"/>
          </p:cNvSpPr>
          <p:nvPr>
            <p:ph type="body" sz="quarter" idx="13" hasCustomPrompt="1"/>
          </p:nvPr>
        </p:nvSpPr>
        <p:spPr>
          <a:xfrm>
            <a:off x="1055688" y="2097087"/>
            <a:ext cx="2879725" cy="3558279"/>
          </a:xfrm>
        </p:spPr>
        <p:txBody>
          <a:bodyPr>
            <a:noAutofit/>
          </a:bodyPr>
          <a:lstStyle>
            <a:lvl1pPr marL="0" indent="0">
              <a:lnSpc>
                <a:spcPts val="2000"/>
              </a:lnSpc>
              <a:buNone/>
              <a:defRPr sz="1800"/>
            </a:lvl1pPr>
            <a:lvl2pPr marL="457200" indent="0">
              <a:lnSpc>
                <a:spcPts val="1500"/>
              </a:lnSpc>
              <a:buNone/>
              <a:defRPr sz="1500"/>
            </a:lvl2pPr>
            <a:lvl3pPr marL="914400" indent="0">
              <a:lnSpc>
                <a:spcPts val="1500"/>
              </a:lnSpc>
              <a:buNone/>
              <a:defRPr sz="1500"/>
            </a:lvl3pPr>
            <a:lvl4pPr marL="1371600" indent="0">
              <a:lnSpc>
                <a:spcPts val="1500"/>
              </a:lnSpc>
              <a:buNone/>
              <a:defRPr sz="1500"/>
            </a:lvl4pPr>
            <a:lvl5pPr marL="1828800" indent="0">
              <a:lnSpc>
                <a:spcPts val="1500"/>
              </a:lnSpc>
              <a:buNone/>
              <a:defRPr sz="1500"/>
            </a:lvl5pPr>
          </a:lstStyle>
          <a:p>
            <a:pPr lvl="0"/>
            <a:r>
              <a:rPr lang="fi-FI" dirty="0">
                <a:effectLst/>
              </a:rPr>
              <a:t>At vulputate hendrerit lacus maecenas accumsan. Non ultrices in egestas in enim netus porttitor accumsan quam. Quam nisi nec sed natoque tortor. At cras id aliquam proin rhoncus ligula sodales. Facilisi sit dui pulvinar faucibus id lacus eget lectus. Venenatis dolor ante metus ultrices laoreet. </a:t>
            </a:r>
            <a:endParaRPr lang="fi-FI" dirty="0"/>
          </a:p>
        </p:txBody>
      </p:sp>
      <p:sp>
        <p:nvSpPr>
          <p:cNvPr id="8" name="Text Placeholder 6">
            <a:extLst>
              <a:ext uri="{FF2B5EF4-FFF2-40B4-BE49-F238E27FC236}">
                <a16:creationId xmlns:a16="http://schemas.microsoft.com/office/drawing/2014/main" id="{372E207A-C9C6-8D57-F6EA-623569C58201}"/>
              </a:ext>
            </a:extLst>
          </p:cNvPr>
          <p:cNvSpPr>
            <a:spLocks noGrp="1"/>
          </p:cNvSpPr>
          <p:nvPr>
            <p:ph type="body" sz="quarter" idx="14" hasCustomPrompt="1"/>
          </p:nvPr>
        </p:nvSpPr>
        <p:spPr>
          <a:xfrm>
            <a:off x="4367213" y="2097086"/>
            <a:ext cx="2879725" cy="3558279"/>
          </a:xfrm>
        </p:spPr>
        <p:txBody>
          <a:bodyPr>
            <a:normAutofit/>
          </a:bodyPr>
          <a:lstStyle>
            <a:lvl1pPr marL="0" indent="0">
              <a:lnSpc>
                <a:spcPts val="2000"/>
              </a:lnSpc>
              <a:buNone/>
              <a:defRPr sz="1800"/>
            </a:lvl1pPr>
            <a:lvl2pPr marL="457200" indent="0">
              <a:lnSpc>
                <a:spcPts val="1500"/>
              </a:lnSpc>
              <a:buNone/>
              <a:defRPr sz="1500"/>
            </a:lvl2pPr>
            <a:lvl3pPr marL="914400" indent="0">
              <a:lnSpc>
                <a:spcPts val="1500"/>
              </a:lnSpc>
              <a:buNone/>
              <a:defRPr sz="1500"/>
            </a:lvl3pPr>
            <a:lvl4pPr marL="1371600" indent="0">
              <a:lnSpc>
                <a:spcPts val="1500"/>
              </a:lnSpc>
              <a:buNone/>
              <a:defRPr sz="1500"/>
            </a:lvl4pPr>
            <a:lvl5pPr marL="1828800" indent="0">
              <a:lnSpc>
                <a:spcPts val="1500"/>
              </a:lnSpc>
              <a:buNone/>
              <a:defRPr sz="1500"/>
            </a:lvl5pPr>
          </a:lstStyle>
          <a:p>
            <a:pPr lvl="0"/>
            <a:r>
              <a:rPr lang="fi-FI" dirty="0">
                <a:effectLst/>
              </a:rPr>
              <a:t>At </a:t>
            </a:r>
            <a:r>
              <a:rPr lang="fi-FI" dirty="0" err="1">
                <a:effectLst/>
              </a:rPr>
              <a:t>vulputate</a:t>
            </a:r>
            <a:r>
              <a:rPr lang="fi-FI" dirty="0">
                <a:effectLst/>
              </a:rPr>
              <a:t> </a:t>
            </a:r>
            <a:r>
              <a:rPr lang="fi-FI" dirty="0" err="1">
                <a:effectLst/>
              </a:rPr>
              <a:t>hendrerit</a:t>
            </a:r>
            <a:r>
              <a:rPr lang="fi-FI" dirty="0">
                <a:effectLst/>
              </a:rPr>
              <a:t> </a:t>
            </a:r>
            <a:r>
              <a:rPr lang="fi-FI" dirty="0" err="1">
                <a:effectLst/>
              </a:rPr>
              <a:t>lacus</a:t>
            </a:r>
            <a:r>
              <a:rPr lang="fi-FI" dirty="0">
                <a:effectLst/>
              </a:rPr>
              <a:t> </a:t>
            </a:r>
            <a:r>
              <a:rPr lang="fi-FI" dirty="0" err="1">
                <a:effectLst/>
              </a:rPr>
              <a:t>maecenas</a:t>
            </a:r>
            <a:r>
              <a:rPr lang="fi-FI" dirty="0">
                <a:effectLst/>
              </a:rPr>
              <a:t> </a:t>
            </a:r>
            <a:r>
              <a:rPr lang="fi-FI" dirty="0" err="1">
                <a:effectLst/>
              </a:rPr>
              <a:t>accumsan</a:t>
            </a:r>
            <a:r>
              <a:rPr lang="fi-FI" dirty="0">
                <a:effectLst/>
              </a:rPr>
              <a:t>. </a:t>
            </a:r>
            <a:r>
              <a:rPr lang="fi-FI" dirty="0" err="1">
                <a:effectLst/>
              </a:rPr>
              <a:t>Non</a:t>
            </a:r>
            <a:r>
              <a:rPr lang="fi-FI" dirty="0">
                <a:effectLst/>
              </a:rPr>
              <a:t> </a:t>
            </a:r>
            <a:r>
              <a:rPr lang="fi-FI" dirty="0" err="1">
                <a:effectLst/>
              </a:rPr>
              <a:t>ultrices</a:t>
            </a:r>
            <a:r>
              <a:rPr lang="fi-FI" dirty="0">
                <a:effectLst/>
              </a:rPr>
              <a:t> in </a:t>
            </a:r>
            <a:r>
              <a:rPr lang="fi-FI" dirty="0" err="1">
                <a:effectLst/>
              </a:rPr>
              <a:t>egestas</a:t>
            </a:r>
            <a:r>
              <a:rPr lang="fi-FI" dirty="0">
                <a:effectLst/>
              </a:rPr>
              <a:t> in </a:t>
            </a:r>
            <a:r>
              <a:rPr lang="fi-FI" dirty="0" err="1">
                <a:effectLst/>
              </a:rPr>
              <a:t>enim</a:t>
            </a:r>
            <a:r>
              <a:rPr lang="fi-FI" dirty="0">
                <a:effectLst/>
              </a:rPr>
              <a:t> </a:t>
            </a:r>
            <a:r>
              <a:rPr lang="fi-FI" dirty="0" err="1">
                <a:effectLst/>
              </a:rPr>
              <a:t>netus</a:t>
            </a:r>
            <a:r>
              <a:rPr lang="fi-FI" dirty="0">
                <a:effectLst/>
              </a:rPr>
              <a:t> </a:t>
            </a:r>
            <a:r>
              <a:rPr lang="fi-FI" dirty="0" err="1">
                <a:effectLst/>
              </a:rPr>
              <a:t>porttitor</a:t>
            </a:r>
            <a:r>
              <a:rPr lang="fi-FI" dirty="0">
                <a:effectLst/>
              </a:rPr>
              <a:t> </a:t>
            </a:r>
            <a:r>
              <a:rPr lang="fi-FI" dirty="0" err="1">
                <a:effectLst/>
              </a:rPr>
              <a:t>accumsan</a:t>
            </a:r>
            <a:r>
              <a:rPr lang="fi-FI" dirty="0">
                <a:effectLst/>
              </a:rPr>
              <a:t> </a:t>
            </a:r>
            <a:r>
              <a:rPr lang="fi-FI" dirty="0" err="1">
                <a:effectLst/>
              </a:rPr>
              <a:t>quam</a:t>
            </a:r>
            <a:r>
              <a:rPr lang="fi-FI" dirty="0">
                <a:effectLst/>
              </a:rPr>
              <a:t>. </a:t>
            </a:r>
            <a:r>
              <a:rPr lang="fi-FI" dirty="0" err="1">
                <a:effectLst/>
              </a:rPr>
              <a:t>Quam</a:t>
            </a:r>
            <a:r>
              <a:rPr lang="fi-FI" dirty="0">
                <a:effectLst/>
              </a:rPr>
              <a:t> </a:t>
            </a:r>
            <a:r>
              <a:rPr lang="fi-FI" dirty="0" err="1">
                <a:effectLst/>
              </a:rPr>
              <a:t>nisi</a:t>
            </a:r>
            <a:r>
              <a:rPr lang="fi-FI" dirty="0">
                <a:effectLst/>
              </a:rPr>
              <a:t> </a:t>
            </a:r>
            <a:r>
              <a:rPr lang="fi-FI" dirty="0" err="1">
                <a:effectLst/>
              </a:rPr>
              <a:t>nec</a:t>
            </a:r>
            <a:r>
              <a:rPr lang="fi-FI" dirty="0">
                <a:effectLst/>
              </a:rPr>
              <a:t> </a:t>
            </a:r>
            <a:r>
              <a:rPr lang="fi-FI" dirty="0" err="1">
                <a:effectLst/>
              </a:rPr>
              <a:t>sed</a:t>
            </a:r>
            <a:r>
              <a:rPr lang="fi-FI" dirty="0">
                <a:effectLst/>
              </a:rPr>
              <a:t> </a:t>
            </a:r>
            <a:r>
              <a:rPr lang="fi-FI" dirty="0" err="1">
                <a:effectLst/>
              </a:rPr>
              <a:t>natoque</a:t>
            </a:r>
            <a:r>
              <a:rPr lang="fi-FI" dirty="0">
                <a:effectLst/>
              </a:rPr>
              <a:t> </a:t>
            </a:r>
            <a:r>
              <a:rPr lang="fi-FI" dirty="0" err="1">
                <a:effectLst/>
              </a:rPr>
              <a:t>tortor</a:t>
            </a:r>
            <a:r>
              <a:rPr lang="fi-FI" dirty="0">
                <a:effectLst/>
              </a:rPr>
              <a:t>. At </a:t>
            </a:r>
            <a:r>
              <a:rPr lang="fi-FI" dirty="0" err="1">
                <a:effectLst/>
              </a:rPr>
              <a:t>cras</a:t>
            </a:r>
            <a:r>
              <a:rPr lang="fi-FI" dirty="0">
                <a:effectLst/>
              </a:rPr>
              <a:t> id </a:t>
            </a:r>
            <a:r>
              <a:rPr lang="fi-FI" dirty="0" err="1">
                <a:effectLst/>
              </a:rPr>
              <a:t>aliquam</a:t>
            </a:r>
            <a:r>
              <a:rPr lang="fi-FI" dirty="0">
                <a:effectLst/>
              </a:rPr>
              <a:t> </a:t>
            </a:r>
            <a:r>
              <a:rPr lang="fi-FI" dirty="0" err="1">
                <a:effectLst/>
              </a:rPr>
              <a:t>proin</a:t>
            </a:r>
            <a:r>
              <a:rPr lang="fi-FI" dirty="0">
                <a:effectLst/>
              </a:rPr>
              <a:t> </a:t>
            </a:r>
            <a:r>
              <a:rPr lang="fi-FI" dirty="0" err="1">
                <a:effectLst/>
              </a:rPr>
              <a:t>rhoncus</a:t>
            </a:r>
            <a:r>
              <a:rPr lang="fi-FI" dirty="0">
                <a:effectLst/>
              </a:rPr>
              <a:t> </a:t>
            </a:r>
            <a:r>
              <a:rPr lang="fi-FI" dirty="0" err="1">
                <a:effectLst/>
              </a:rPr>
              <a:t>ligula</a:t>
            </a:r>
            <a:r>
              <a:rPr lang="fi-FI" dirty="0">
                <a:effectLst/>
              </a:rPr>
              <a:t> </a:t>
            </a:r>
            <a:r>
              <a:rPr lang="fi-FI" dirty="0" err="1">
                <a:effectLst/>
              </a:rPr>
              <a:t>sodales</a:t>
            </a:r>
            <a:r>
              <a:rPr lang="fi-FI" dirty="0">
                <a:effectLst/>
              </a:rPr>
              <a:t>. </a:t>
            </a:r>
            <a:r>
              <a:rPr lang="fi-FI" dirty="0" err="1">
                <a:effectLst/>
              </a:rPr>
              <a:t>Facilisi</a:t>
            </a:r>
            <a:r>
              <a:rPr lang="fi-FI" dirty="0">
                <a:effectLst/>
              </a:rPr>
              <a:t> </a:t>
            </a:r>
            <a:r>
              <a:rPr lang="fi-FI" dirty="0" err="1">
                <a:effectLst/>
              </a:rPr>
              <a:t>sit</a:t>
            </a:r>
            <a:r>
              <a:rPr lang="fi-FI" dirty="0">
                <a:effectLst/>
              </a:rPr>
              <a:t> </a:t>
            </a:r>
            <a:r>
              <a:rPr lang="fi-FI" dirty="0" err="1">
                <a:effectLst/>
              </a:rPr>
              <a:t>dui</a:t>
            </a:r>
            <a:r>
              <a:rPr lang="fi-FI" dirty="0">
                <a:effectLst/>
              </a:rPr>
              <a:t> </a:t>
            </a:r>
            <a:r>
              <a:rPr lang="fi-FI" dirty="0" err="1">
                <a:effectLst/>
              </a:rPr>
              <a:t>pulvinar</a:t>
            </a:r>
            <a:r>
              <a:rPr lang="fi-FI" dirty="0">
                <a:effectLst/>
              </a:rPr>
              <a:t> </a:t>
            </a:r>
            <a:r>
              <a:rPr lang="fi-FI" dirty="0" err="1">
                <a:effectLst/>
              </a:rPr>
              <a:t>faucibus</a:t>
            </a:r>
            <a:r>
              <a:rPr lang="fi-FI" dirty="0">
                <a:effectLst/>
              </a:rPr>
              <a:t> id </a:t>
            </a:r>
            <a:r>
              <a:rPr lang="fi-FI" dirty="0" err="1">
                <a:effectLst/>
              </a:rPr>
              <a:t>lacus</a:t>
            </a:r>
            <a:r>
              <a:rPr lang="fi-FI" dirty="0">
                <a:effectLst/>
              </a:rPr>
              <a:t> </a:t>
            </a:r>
            <a:r>
              <a:rPr lang="fi-FI" dirty="0" err="1">
                <a:effectLst/>
              </a:rPr>
              <a:t>eget</a:t>
            </a:r>
            <a:r>
              <a:rPr lang="fi-FI" dirty="0">
                <a:effectLst/>
              </a:rPr>
              <a:t> </a:t>
            </a:r>
            <a:r>
              <a:rPr lang="fi-FI" dirty="0" err="1">
                <a:effectLst/>
              </a:rPr>
              <a:t>lectus</a:t>
            </a:r>
            <a:r>
              <a:rPr lang="fi-FI" dirty="0">
                <a:effectLst/>
              </a:rPr>
              <a:t>. </a:t>
            </a:r>
            <a:r>
              <a:rPr lang="fi-FI" dirty="0" err="1">
                <a:effectLst/>
              </a:rPr>
              <a:t>Venenatis</a:t>
            </a:r>
            <a:r>
              <a:rPr lang="fi-FI" dirty="0">
                <a:effectLst/>
              </a:rPr>
              <a:t> </a:t>
            </a:r>
            <a:r>
              <a:rPr lang="fi-FI" dirty="0" err="1">
                <a:effectLst/>
              </a:rPr>
              <a:t>dolor</a:t>
            </a:r>
            <a:r>
              <a:rPr lang="fi-FI" dirty="0">
                <a:effectLst/>
              </a:rPr>
              <a:t> </a:t>
            </a:r>
            <a:r>
              <a:rPr lang="fi-FI" dirty="0" err="1">
                <a:effectLst/>
              </a:rPr>
              <a:t>ante</a:t>
            </a:r>
            <a:r>
              <a:rPr lang="fi-FI" dirty="0">
                <a:effectLst/>
              </a:rPr>
              <a:t> </a:t>
            </a:r>
            <a:r>
              <a:rPr lang="fi-FI" dirty="0" err="1">
                <a:effectLst/>
              </a:rPr>
              <a:t>metus</a:t>
            </a:r>
            <a:r>
              <a:rPr lang="fi-FI" dirty="0">
                <a:effectLst/>
              </a:rPr>
              <a:t> </a:t>
            </a:r>
            <a:r>
              <a:rPr lang="fi-FI" dirty="0" err="1">
                <a:effectLst/>
              </a:rPr>
              <a:t>ultrices</a:t>
            </a:r>
            <a:r>
              <a:rPr lang="fi-FI" dirty="0">
                <a:effectLst/>
              </a:rPr>
              <a:t> </a:t>
            </a:r>
            <a:r>
              <a:rPr lang="fi-FI" dirty="0" err="1">
                <a:effectLst/>
              </a:rPr>
              <a:t>laoreet</a:t>
            </a:r>
            <a:r>
              <a:rPr lang="fi-FI" dirty="0">
                <a:effectLst/>
              </a:rPr>
              <a:t>. </a:t>
            </a:r>
            <a:endParaRPr lang="fi-FI" dirty="0"/>
          </a:p>
        </p:txBody>
      </p:sp>
      <p:sp>
        <p:nvSpPr>
          <p:cNvPr id="9" name="Text Placeholder 6">
            <a:extLst>
              <a:ext uri="{FF2B5EF4-FFF2-40B4-BE49-F238E27FC236}">
                <a16:creationId xmlns:a16="http://schemas.microsoft.com/office/drawing/2014/main" id="{01E08C25-1772-E6B9-3356-2DEE78A9AECC}"/>
              </a:ext>
            </a:extLst>
          </p:cNvPr>
          <p:cNvSpPr>
            <a:spLocks noGrp="1"/>
          </p:cNvSpPr>
          <p:nvPr>
            <p:ph type="body" sz="quarter" idx="15" hasCustomPrompt="1"/>
          </p:nvPr>
        </p:nvSpPr>
        <p:spPr>
          <a:xfrm>
            <a:off x="7678738" y="2097085"/>
            <a:ext cx="2879725" cy="3558279"/>
          </a:xfrm>
        </p:spPr>
        <p:txBody>
          <a:bodyPr>
            <a:normAutofit/>
          </a:bodyPr>
          <a:lstStyle>
            <a:lvl1pPr marL="0" marR="0" indent="0" algn="l" defTabSz="914400" rtl="0" eaLnBrk="1" fontAlgn="auto" latinLnBrk="0" hangingPunct="1">
              <a:lnSpc>
                <a:spcPts val="2000"/>
              </a:lnSpc>
              <a:spcBef>
                <a:spcPts val="1000"/>
              </a:spcBef>
              <a:spcAft>
                <a:spcPts val="0"/>
              </a:spcAft>
              <a:buClrTx/>
              <a:buSzTx/>
              <a:buFont typeface="Arial" panose="020B0604020202020204" pitchFamily="34" charset="0"/>
              <a:buNone/>
              <a:tabLst/>
              <a:defRPr sz="1800"/>
            </a:lvl1pPr>
            <a:lvl2pPr marL="457200" indent="0">
              <a:lnSpc>
                <a:spcPts val="1500"/>
              </a:lnSpc>
              <a:buNone/>
              <a:defRPr sz="1500"/>
            </a:lvl2pPr>
            <a:lvl3pPr marL="914400" indent="0">
              <a:lnSpc>
                <a:spcPts val="1500"/>
              </a:lnSpc>
              <a:buNone/>
              <a:defRPr sz="1500"/>
            </a:lvl3pPr>
            <a:lvl4pPr marL="1371600" indent="0">
              <a:lnSpc>
                <a:spcPts val="1500"/>
              </a:lnSpc>
              <a:buNone/>
              <a:defRPr sz="1500"/>
            </a:lvl4pPr>
            <a:lvl5pPr marL="1828800" indent="0">
              <a:lnSpc>
                <a:spcPts val="1500"/>
              </a:lnSpc>
              <a:buNone/>
              <a:defRPr sz="1500"/>
            </a:lvl5pPr>
          </a:lstStyle>
          <a:p>
            <a:pPr lvl="0"/>
            <a:r>
              <a:rPr lang="fi-FI" dirty="0">
                <a:effectLst/>
              </a:rPr>
              <a:t>At </a:t>
            </a:r>
            <a:r>
              <a:rPr lang="fi-FI" dirty="0" err="1">
                <a:effectLst/>
              </a:rPr>
              <a:t>vulputate</a:t>
            </a:r>
            <a:r>
              <a:rPr lang="fi-FI" dirty="0">
                <a:effectLst/>
              </a:rPr>
              <a:t> </a:t>
            </a:r>
            <a:r>
              <a:rPr lang="fi-FI" dirty="0" err="1">
                <a:effectLst/>
              </a:rPr>
              <a:t>hendrerit</a:t>
            </a:r>
            <a:r>
              <a:rPr lang="fi-FI" dirty="0">
                <a:effectLst/>
              </a:rPr>
              <a:t> </a:t>
            </a:r>
            <a:r>
              <a:rPr lang="fi-FI" dirty="0" err="1">
                <a:effectLst/>
              </a:rPr>
              <a:t>lacus</a:t>
            </a:r>
            <a:r>
              <a:rPr lang="fi-FI" dirty="0">
                <a:effectLst/>
              </a:rPr>
              <a:t> </a:t>
            </a:r>
            <a:r>
              <a:rPr lang="fi-FI" dirty="0" err="1">
                <a:effectLst/>
              </a:rPr>
              <a:t>maecenas</a:t>
            </a:r>
            <a:r>
              <a:rPr lang="fi-FI" dirty="0">
                <a:effectLst/>
              </a:rPr>
              <a:t> </a:t>
            </a:r>
            <a:r>
              <a:rPr lang="fi-FI" dirty="0" err="1">
                <a:effectLst/>
              </a:rPr>
              <a:t>accumsan</a:t>
            </a:r>
            <a:r>
              <a:rPr lang="fi-FI" dirty="0">
                <a:effectLst/>
              </a:rPr>
              <a:t>. </a:t>
            </a:r>
            <a:r>
              <a:rPr lang="fi-FI" dirty="0" err="1">
                <a:effectLst/>
              </a:rPr>
              <a:t>Non</a:t>
            </a:r>
            <a:r>
              <a:rPr lang="fi-FI" dirty="0">
                <a:effectLst/>
              </a:rPr>
              <a:t> </a:t>
            </a:r>
            <a:r>
              <a:rPr lang="fi-FI" dirty="0" err="1">
                <a:effectLst/>
              </a:rPr>
              <a:t>ultrices</a:t>
            </a:r>
            <a:r>
              <a:rPr lang="fi-FI" dirty="0">
                <a:effectLst/>
              </a:rPr>
              <a:t> in </a:t>
            </a:r>
            <a:r>
              <a:rPr lang="fi-FI" dirty="0" err="1">
                <a:effectLst/>
              </a:rPr>
              <a:t>egestas</a:t>
            </a:r>
            <a:r>
              <a:rPr lang="fi-FI" dirty="0">
                <a:effectLst/>
              </a:rPr>
              <a:t> in </a:t>
            </a:r>
            <a:r>
              <a:rPr lang="fi-FI" dirty="0" err="1">
                <a:effectLst/>
              </a:rPr>
              <a:t>enim</a:t>
            </a:r>
            <a:r>
              <a:rPr lang="fi-FI" dirty="0">
                <a:effectLst/>
              </a:rPr>
              <a:t> </a:t>
            </a:r>
            <a:r>
              <a:rPr lang="fi-FI" dirty="0" err="1">
                <a:effectLst/>
              </a:rPr>
              <a:t>netus</a:t>
            </a:r>
            <a:r>
              <a:rPr lang="fi-FI" dirty="0">
                <a:effectLst/>
              </a:rPr>
              <a:t> </a:t>
            </a:r>
            <a:r>
              <a:rPr lang="fi-FI" dirty="0" err="1">
                <a:effectLst/>
              </a:rPr>
              <a:t>porttitor</a:t>
            </a:r>
            <a:r>
              <a:rPr lang="fi-FI" dirty="0">
                <a:effectLst/>
              </a:rPr>
              <a:t> </a:t>
            </a:r>
            <a:r>
              <a:rPr lang="fi-FI" dirty="0" err="1">
                <a:effectLst/>
              </a:rPr>
              <a:t>accumsan</a:t>
            </a:r>
            <a:r>
              <a:rPr lang="fi-FI" dirty="0">
                <a:effectLst/>
              </a:rPr>
              <a:t> </a:t>
            </a:r>
            <a:r>
              <a:rPr lang="fi-FI" dirty="0" err="1">
                <a:effectLst/>
              </a:rPr>
              <a:t>quam</a:t>
            </a:r>
            <a:r>
              <a:rPr lang="fi-FI" dirty="0">
                <a:effectLst/>
              </a:rPr>
              <a:t>. </a:t>
            </a:r>
            <a:r>
              <a:rPr lang="fi-FI" dirty="0" err="1">
                <a:effectLst/>
              </a:rPr>
              <a:t>Quam</a:t>
            </a:r>
            <a:r>
              <a:rPr lang="fi-FI" dirty="0">
                <a:effectLst/>
              </a:rPr>
              <a:t> </a:t>
            </a:r>
            <a:r>
              <a:rPr lang="fi-FI" dirty="0" err="1">
                <a:effectLst/>
              </a:rPr>
              <a:t>nisi</a:t>
            </a:r>
            <a:r>
              <a:rPr lang="fi-FI" dirty="0">
                <a:effectLst/>
              </a:rPr>
              <a:t> </a:t>
            </a:r>
            <a:r>
              <a:rPr lang="fi-FI" dirty="0" err="1">
                <a:effectLst/>
              </a:rPr>
              <a:t>nec</a:t>
            </a:r>
            <a:r>
              <a:rPr lang="fi-FI" dirty="0">
                <a:effectLst/>
              </a:rPr>
              <a:t> </a:t>
            </a:r>
            <a:r>
              <a:rPr lang="fi-FI" dirty="0" err="1">
                <a:effectLst/>
              </a:rPr>
              <a:t>sed</a:t>
            </a:r>
            <a:r>
              <a:rPr lang="fi-FI" dirty="0">
                <a:effectLst/>
              </a:rPr>
              <a:t> </a:t>
            </a:r>
            <a:r>
              <a:rPr lang="fi-FI" dirty="0" err="1">
                <a:effectLst/>
              </a:rPr>
              <a:t>natoque</a:t>
            </a:r>
            <a:r>
              <a:rPr lang="fi-FI" dirty="0">
                <a:effectLst/>
              </a:rPr>
              <a:t> </a:t>
            </a:r>
            <a:r>
              <a:rPr lang="fi-FI" dirty="0" err="1">
                <a:effectLst/>
              </a:rPr>
              <a:t>tortor</a:t>
            </a:r>
            <a:r>
              <a:rPr lang="fi-FI" dirty="0">
                <a:effectLst/>
              </a:rPr>
              <a:t>. At </a:t>
            </a:r>
            <a:r>
              <a:rPr lang="fi-FI" dirty="0" err="1">
                <a:effectLst/>
              </a:rPr>
              <a:t>cras</a:t>
            </a:r>
            <a:r>
              <a:rPr lang="fi-FI" dirty="0">
                <a:effectLst/>
              </a:rPr>
              <a:t> id </a:t>
            </a:r>
            <a:r>
              <a:rPr lang="fi-FI" dirty="0" err="1">
                <a:effectLst/>
              </a:rPr>
              <a:t>aliquam</a:t>
            </a:r>
            <a:r>
              <a:rPr lang="fi-FI" dirty="0">
                <a:effectLst/>
              </a:rPr>
              <a:t> </a:t>
            </a:r>
            <a:r>
              <a:rPr lang="fi-FI" dirty="0" err="1">
                <a:effectLst/>
              </a:rPr>
              <a:t>proin</a:t>
            </a:r>
            <a:r>
              <a:rPr lang="fi-FI" dirty="0">
                <a:effectLst/>
              </a:rPr>
              <a:t> </a:t>
            </a:r>
            <a:r>
              <a:rPr lang="fi-FI" dirty="0" err="1">
                <a:effectLst/>
              </a:rPr>
              <a:t>rhoncus</a:t>
            </a:r>
            <a:r>
              <a:rPr lang="fi-FI" dirty="0">
                <a:effectLst/>
              </a:rPr>
              <a:t> </a:t>
            </a:r>
            <a:r>
              <a:rPr lang="fi-FI" dirty="0" err="1">
                <a:effectLst/>
              </a:rPr>
              <a:t>ligula</a:t>
            </a:r>
            <a:r>
              <a:rPr lang="fi-FI" dirty="0">
                <a:effectLst/>
              </a:rPr>
              <a:t> </a:t>
            </a:r>
            <a:r>
              <a:rPr lang="fi-FI" dirty="0" err="1">
                <a:effectLst/>
              </a:rPr>
              <a:t>sodales</a:t>
            </a:r>
            <a:r>
              <a:rPr lang="fi-FI" dirty="0">
                <a:effectLst/>
              </a:rPr>
              <a:t>. </a:t>
            </a:r>
            <a:r>
              <a:rPr lang="fi-FI" dirty="0" err="1">
                <a:effectLst/>
              </a:rPr>
              <a:t>Facilisi</a:t>
            </a:r>
            <a:r>
              <a:rPr lang="fi-FI" dirty="0">
                <a:effectLst/>
              </a:rPr>
              <a:t> </a:t>
            </a:r>
            <a:r>
              <a:rPr lang="fi-FI" dirty="0" err="1">
                <a:effectLst/>
              </a:rPr>
              <a:t>sit</a:t>
            </a:r>
            <a:r>
              <a:rPr lang="fi-FI" dirty="0">
                <a:effectLst/>
              </a:rPr>
              <a:t> </a:t>
            </a:r>
            <a:r>
              <a:rPr lang="fi-FI" dirty="0" err="1">
                <a:effectLst/>
              </a:rPr>
              <a:t>dui</a:t>
            </a:r>
            <a:r>
              <a:rPr lang="fi-FI" dirty="0">
                <a:effectLst/>
              </a:rPr>
              <a:t> </a:t>
            </a:r>
            <a:r>
              <a:rPr lang="fi-FI" dirty="0" err="1">
                <a:effectLst/>
              </a:rPr>
              <a:t>pulvinar</a:t>
            </a:r>
            <a:r>
              <a:rPr lang="fi-FI" dirty="0">
                <a:effectLst/>
              </a:rPr>
              <a:t> </a:t>
            </a:r>
            <a:r>
              <a:rPr lang="fi-FI" dirty="0" err="1">
                <a:effectLst/>
              </a:rPr>
              <a:t>faucibus</a:t>
            </a:r>
            <a:r>
              <a:rPr lang="fi-FI" dirty="0">
                <a:effectLst/>
              </a:rPr>
              <a:t> id </a:t>
            </a:r>
            <a:r>
              <a:rPr lang="fi-FI" dirty="0" err="1">
                <a:effectLst/>
              </a:rPr>
              <a:t>lacus</a:t>
            </a:r>
            <a:r>
              <a:rPr lang="fi-FI" dirty="0">
                <a:effectLst/>
              </a:rPr>
              <a:t> </a:t>
            </a:r>
            <a:r>
              <a:rPr lang="fi-FI" dirty="0" err="1">
                <a:effectLst/>
              </a:rPr>
              <a:t>eget</a:t>
            </a:r>
            <a:r>
              <a:rPr lang="fi-FI" dirty="0">
                <a:effectLst/>
              </a:rPr>
              <a:t> </a:t>
            </a:r>
            <a:r>
              <a:rPr lang="fi-FI" dirty="0" err="1">
                <a:effectLst/>
              </a:rPr>
              <a:t>lectus</a:t>
            </a:r>
            <a:r>
              <a:rPr lang="fi-FI" dirty="0">
                <a:effectLst/>
              </a:rPr>
              <a:t>. </a:t>
            </a:r>
            <a:r>
              <a:rPr lang="fi-FI" dirty="0" err="1">
                <a:effectLst/>
              </a:rPr>
              <a:t>Venenatis</a:t>
            </a:r>
            <a:r>
              <a:rPr lang="fi-FI" dirty="0">
                <a:effectLst/>
              </a:rPr>
              <a:t> </a:t>
            </a:r>
            <a:r>
              <a:rPr lang="fi-FI" dirty="0" err="1">
                <a:effectLst/>
              </a:rPr>
              <a:t>dolor</a:t>
            </a:r>
            <a:r>
              <a:rPr lang="fi-FI" dirty="0">
                <a:effectLst/>
              </a:rPr>
              <a:t> </a:t>
            </a:r>
            <a:r>
              <a:rPr lang="fi-FI" dirty="0" err="1">
                <a:effectLst/>
              </a:rPr>
              <a:t>ante</a:t>
            </a:r>
            <a:r>
              <a:rPr lang="fi-FI" dirty="0">
                <a:effectLst/>
              </a:rPr>
              <a:t> </a:t>
            </a:r>
            <a:r>
              <a:rPr lang="fi-FI" dirty="0" err="1">
                <a:effectLst/>
              </a:rPr>
              <a:t>metus</a:t>
            </a:r>
            <a:r>
              <a:rPr lang="fi-FI" dirty="0">
                <a:effectLst/>
              </a:rPr>
              <a:t> </a:t>
            </a:r>
            <a:r>
              <a:rPr lang="fi-FI" dirty="0" err="1">
                <a:effectLst/>
              </a:rPr>
              <a:t>ultrices</a:t>
            </a:r>
            <a:r>
              <a:rPr lang="fi-FI" dirty="0">
                <a:effectLst/>
              </a:rPr>
              <a:t> </a:t>
            </a:r>
            <a:r>
              <a:rPr lang="fi-FI" dirty="0" err="1">
                <a:effectLst/>
              </a:rPr>
              <a:t>laoreet</a:t>
            </a:r>
            <a:r>
              <a:rPr lang="fi-FI" dirty="0">
                <a:effectLst/>
              </a:rPr>
              <a:t>. </a:t>
            </a:r>
            <a:endParaRPr lang="fi-FI" dirty="0"/>
          </a:p>
        </p:txBody>
      </p:sp>
      <p:sp>
        <p:nvSpPr>
          <p:cNvPr id="6" name="Freeform 10">
            <a:extLst>
              <a:ext uri="{FF2B5EF4-FFF2-40B4-BE49-F238E27FC236}">
                <a16:creationId xmlns:a16="http://schemas.microsoft.com/office/drawing/2014/main" id="{3FC8EE2E-3A1E-4A8A-9454-D38692723FBF}"/>
              </a:ext>
            </a:extLst>
          </p:cNvPr>
          <p:cNvSpPr/>
          <p:nvPr userDrawn="1"/>
        </p:nvSpPr>
        <p:spPr>
          <a:xfrm>
            <a:off x="976005" y="5941670"/>
            <a:ext cx="1874362" cy="490832"/>
          </a:xfrm>
          <a:custGeom>
            <a:avLst/>
            <a:gdLst/>
            <a:ahLst/>
            <a:cxnLst/>
            <a:rect l="l" t="t" r="r" b="b"/>
            <a:pathLst>
              <a:path w="2507314" h="595487">
                <a:moveTo>
                  <a:pt x="0" y="0"/>
                </a:moveTo>
                <a:lnTo>
                  <a:pt x="2507315" y="0"/>
                </a:lnTo>
                <a:lnTo>
                  <a:pt x="2507315" y="595487"/>
                </a:lnTo>
                <a:lnTo>
                  <a:pt x="0" y="595487"/>
                </a:lnTo>
                <a:lnTo>
                  <a:pt x="0" y="0"/>
                </a:lnTo>
                <a:close/>
              </a:path>
            </a:pathLst>
          </a:custGeom>
          <a:blipFill>
            <a:blip r:embed="rId2" cstate="screen">
              <a:extLst>
                <a:ext uri="{28A0092B-C50C-407E-A947-70E740481C1C}">
                  <a14:useLocalDpi xmlns:a14="http://schemas.microsoft.com/office/drawing/2010/main"/>
                </a:ext>
              </a:extLst>
            </a:blip>
            <a:stretch>
              <a:fillRect/>
            </a:stretch>
          </a:blipFill>
        </p:spPr>
        <p:txBody>
          <a:bodyPr/>
          <a:lstStyle/>
          <a:p>
            <a:endParaRPr lang="fi-FI" dirty="0"/>
          </a:p>
        </p:txBody>
      </p:sp>
      <p:pic>
        <p:nvPicPr>
          <p:cNvPr id="10" name="Kuva 9">
            <a:extLst>
              <a:ext uri="{FF2B5EF4-FFF2-40B4-BE49-F238E27FC236}">
                <a16:creationId xmlns:a16="http://schemas.microsoft.com/office/drawing/2014/main" id="{29D92690-646D-629F-E717-247FEB45295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953373" y="5360326"/>
            <a:ext cx="1518682" cy="1518682"/>
          </a:xfrm>
          <a:prstGeom prst="rect">
            <a:avLst/>
          </a:prstGeom>
        </p:spPr>
      </p:pic>
      <p:sp>
        <p:nvSpPr>
          <p:cNvPr id="11" name="Freeform 11">
            <a:extLst>
              <a:ext uri="{FF2B5EF4-FFF2-40B4-BE49-F238E27FC236}">
                <a16:creationId xmlns:a16="http://schemas.microsoft.com/office/drawing/2014/main" id="{9091A1ED-5669-D7F7-3240-6664A57FAE43}"/>
              </a:ext>
            </a:extLst>
          </p:cNvPr>
          <p:cNvSpPr/>
          <p:nvPr userDrawn="1"/>
        </p:nvSpPr>
        <p:spPr>
          <a:xfrm>
            <a:off x="4575061" y="5859744"/>
            <a:ext cx="2029216" cy="631486"/>
          </a:xfrm>
          <a:custGeom>
            <a:avLst/>
            <a:gdLst/>
            <a:ahLst/>
            <a:cxnLst/>
            <a:rect l="l" t="t" r="r" b="b"/>
            <a:pathLst>
              <a:path w="2164497" h="673585">
                <a:moveTo>
                  <a:pt x="0" y="0"/>
                </a:moveTo>
                <a:lnTo>
                  <a:pt x="2164497" y="0"/>
                </a:lnTo>
                <a:lnTo>
                  <a:pt x="2164497" y="673584"/>
                </a:lnTo>
                <a:lnTo>
                  <a:pt x="0" y="673584"/>
                </a:lnTo>
                <a:lnTo>
                  <a:pt x="0" y="0"/>
                </a:lnTo>
                <a:close/>
              </a:path>
            </a:pathLst>
          </a:custGeom>
          <a:blipFill>
            <a:blip r:embed="rId4" cstate="screen">
              <a:extLst>
                <a:ext uri="{28A0092B-C50C-407E-A947-70E740481C1C}">
                  <a14:useLocalDpi xmlns:a14="http://schemas.microsoft.com/office/drawing/2010/main"/>
                </a:ext>
              </a:extLst>
            </a:blip>
            <a:stretch>
              <a:fillRect/>
            </a:stretch>
          </a:blipFill>
        </p:spPr>
        <p:txBody>
          <a:bodyPr/>
          <a:lstStyle/>
          <a:p>
            <a:endParaRPr lang="fi-FI" dirty="0"/>
          </a:p>
        </p:txBody>
      </p:sp>
      <p:pic>
        <p:nvPicPr>
          <p:cNvPr id="12" name="Kuva 11">
            <a:extLst>
              <a:ext uri="{FF2B5EF4-FFF2-40B4-BE49-F238E27FC236}">
                <a16:creationId xmlns:a16="http://schemas.microsoft.com/office/drawing/2014/main" id="{6D037F68-74E2-99A7-2AFB-F1CA1FF61131}"/>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6707283" y="5564366"/>
            <a:ext cx="1245440" cy="1245440"/>
          </a:xfrm>
          <a:prstGeom prst="rect">
            <a:avLst/>
          </a:prstGeom>
        </p:spPr>
      </p:pic>
    </p:spTree>
    <p:extLst>
      <p:ext uri="{BB962C8B-B14F-4D97-AF65-F5344CB8AC3E}">
        <p14:creationId xmlns:p14="http://schemas.microsoft.com/office/powerpoint/2010/main" val="8657299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Mukautettu asettelu">
    <p:spTree>
      <p:nvGrpSpPr>
        <p:cNvPr id="1" name=""/>
        <p:cNvGrpSpPr/>
        <p:nvPr/>
      </p:nvGrpSpPr>
      <p:grpSpPr>
        <a:xfrm>
          <a:off x="0" y="0"/>
          <a:ext cx="0" cy="0"/>
          <a:chOff x="0" y="0"/>
          <a:chExt cx="0" cy="0"/>
        </a:xfrm>
      </p:grpSpPr>
    </p:spTree>
    <p:extLst>
      <p:ext uri="{BB962C8B-B14F-4D97-AF65-F5344CB8AC3E}">
        <p14:creationId xmlns:p14="http://schemas.microsoft.com/office/powerpoint/2010/main" val="10383680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0D36D9B-F785-23E1-3A0F-C050F887BA22}"/>
              </a:ext>
            </a:extLst>
          </p:cNvPr>
          <p:cNvSpPr>
            <a:spLocks noGrp="1"/>
          </p:cNvSpPr>
          <p:nvPr>
            <p:ph type="title"/>
          </p:nvPr>
        </p:nvSpPr>
        <p:spPr>
          <a:xfrm>
            <a:off x="1055689" y="781936"/>
            <a:ext cx="9504362" cy="782638"/>
          </a:xfrm>
          <a:prstGeom prst="rect">
            <a:avLst/>
          </a:prstGeom>
        </p:spPr>
        <p:txBody>
          <a:bodyPr vert="horz" lIns="91440" tIns="45720" rIns="91440" bIns="45720" rtlCol="0" anchor="t" anchorCtr="0">
            <a:normAutofit/>
          </a:bodyPr>
          <a:lstStyle/>
          <a:p>
            <a:r>
              <a:rPr lang="en-US" dirty="0"/>
              <a:t>Click to edit Master title style</a:t>
            </a:r>
            <a:endParaRPr lang="fi-FI" dirty="0"/>
          </a:p>
        </p:txBody>
      </p:sp>
      <p:sp>
        <p:nvSpPr>
          <p:cNvPr id="3" name="Text Placeholder 2">
            <a:extLst>
              <a:ext uri="{FF2B5EF4-FFF2-40B4-BE49-F238E27FC236}">
                <a16:creationId xmlns:a16="http://schemas.microsoft.com/office/drawing/2014/main" id="{2CBC7690-B797-A2C7-C2E8-B9948C68800B}"/>
              </a:ext>
            </a:extLst>
          </p:cNvPr>
          <p:cNvSpPr>
            <a:spLocks noGrp="1"/>
          </p:cNvSpPr>
          <p:nvPr>
            <p:ph type="body" idx="1"/>
          </p:nvPr>
        </p:nvSpPr>
        <p:spPr>
          <a:xfrm>
            <a:off x="1055688" y="2097088"/>
            <a:ext cx="9504363" cy="355748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          h level</a:t>
            </a:r>
            <a:endParaRPr lang="fi-FI" dirty="0"/>
          </a:p>
        </p:txBody>
      </p:sp>
    </p:spTree>
    <p:extLst>
      <p:ext uri="{BB962C8B-B14F-4D97-AF65-F5344CB8AC3E}">
        <p14:creationId xmlns:p14="http://schemas.microsoft.com/office/powerpoint/2010/main" val="823927588"/>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60" r:id="rId3"/>
    <p:sldLayoutId id="2147483652" r:id="rId4"/>
    <p:sldLayoutId id="2147483653" r:id="rId5"/>
    <p:sldLayoutId id="2147483654" r:id="rId6"/>
    <p:sldLayoutId id="2147483661" r:id="rId7"/>
  </p:sldLayoutIdLst>
  <p:hf hdr="0" ftr="0" dt="0"/>
  <p:txStyles>
    <p:titleStyle>
      <a:lvl1pPr algn="l" defTabSz="914400" rtl="0" eaLnBrk="1" latinLnBrk="0" hangingPunct="1">
        <a:lnSpc>
          <a:spcPct val="90000"/>
        </a:lnSpc>
        <a:spcBef>
          <a:spcPct val="0"/>
        </a:spcBef>
        <a:buNone/>
        <a:defRPr sz="3600" b="0" kern="1200">
          <a:solidFill>
            <a:schemeClr val="tx1"/>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mn-lt"/>
          <a:ea typeface="+mn-ea"/>
          <a:cs typeface="+mn-cs"/>
        </a:defRPr>
      </a:lvl1pPr>
      <a:lvl2pPr marL="457200" indent="0" algn="l" defTabSz="914400" rtl="0" eaLnBrk="1" latinLnBrk="0" hangingPunct="1">
        <a:lnSpc>
          <a:spcPct val="150000"/>
        </a:lnSpc>
        <a:spcBef>
          <a:spcPts val="500"/>
        </a:spcBef>
        <a:buFont typeface="Arial" panose="020B0604020202020204" pitchFamily="34" charset="0"/>
        <a:buNone/>
        <a:defRPr sz="1800" kern="1200">
          <a:solidFill>
            <a:schemeClr val="tx1"/>
          </a:solidFill>
          <a:latin typeface="+mn-lt"/>
          <a:ea typeface="+mn-ea"/>
          <a:cs typeface="+mn-cs"/>
        </a:defRPr>
      </a:lvl2pPr>
      <a:lvl3pPr marL="914400" indent="0" algn="l" defTabSz="914400" rtl="0" eaLnBrk="1" latinLnBrk="0" hangingPunct="1">
        <a:lnSpc>
          <a:spcPct val="150000"/>
        </a:lnSpc>
        <a:spcBef>
          <a:spcPts val="500"/>
        </a:spcBef>
        <a:buFont typeface="Arial" panose="020B0604020202020204" pitchFamily="34" charset="0"/>
        <a:buNone/>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748" userDrawn="1">
          <p15:clr>
            <a:srgbClr val="F26B43"/>
          </p15:clr>
        </p15:guide>
        <p15:guide id="2" pos="665" userDrawn="1">
          <p15:clr>
            <a:srgbClr val="F26B43"/>
          </p15:clr>
        </p15:guide>
        <p15:guide id="3" pos="2479" userDrawn="1">
          <p15:clr>
            <a:srgbClr val="F26B43"/>
          </p15:clr>
        </p15:guide>
        <p15:guide id="4" pos="4566" userDrawn="1">
          <p15:clr>
            <a:srgbClr val="F26B43"/>
          </p15:clr>
        </p15:guide>
        <p15:guide id="5" pos="2751" userDrawn="1">
          <p15:clr>
            <a:srgbClr val="F26B43"/>
          </p15:clr>
        </p15:guide>
        <p15:guide id="6" pos="4838" userDrawn="1">
          <p15:clr>
            <a:srgbClr val="F26B43"/>
          </p15:clr>
        </p15:guide>
        <p15:guide id="7" pos="6652" userDrawn="1">
          <p15:clr>
            <a:srgbClr val="F26B43"/>
          </p15:clr>
        </p15:guide>
        <p15:guide id="8" pos="3659" userDrawn="1">
          <p15:clr>
            <a:srgbClr val="F26B43"/>
          </p15:clr>
        </p15:guide>
        <p15:guide id="9" orient="horz" pos="482" userDrawn="1">
          <p15:clr>
            <a:srgbClr val="F26B43"/>
          </p15:clr>
        </p15:guide>
        <p15:guide id="10" pos="1572" userDrawn="1">
          <p15:clr>
            <a:srgbClr val="F26B43"/>
          </p15:clr>
        </p15:guide>
        <p15:guide id="11" pos="5745" userDrawn="1">
          <p15:clr>
            <a:srgbClr val="F26B43"/>
          </p15:clr>
        </p15:guide>
        <p15:guide id="12" orient="horz" pos="1321"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hyperlink" Target="https://edition.fi/nuorisotutkimusseura/catalog/view/968/953/7750" TargetMode="External"/><Relationship Id="rId2" Type="http://schemas.openxmlformats.org/officeDocument/2006/relationships/hyperlink" Target="https://www.sosiaalipedagogiikka.fi/tyoelama/" TargetMode="Externa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hyperlink" Target="https://www.eoliitto.fi/" TargetMode="Externa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hyperlink" Target="https://www.youtube.com/watch?v=PO9FAFdySTM" TargetMode="Externa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hyperlink" Target="https://duunitori.fi/tyoelama/tyylikkaat-ja-helposti-muokattavat-cv-pohjat" TargetMode="Externa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hyperlink" Target="https://mieli/materiaalit-ja-koulutukset/materiaalit/material-type/kortit/" TargetMode="Externa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hyperlink" Target="https://tyomarkkinatori.fi/henkiloasiakkaat" TargetMode="External"/><Relationship Id="rId2" Type="http://schemas.openxmlformats.org/officeDocument/2006/relationships/hyperlink" Target="https://www.kuntarekry.fi/" TargetMode="Externa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hyperlink" Target="https://www.folka.fi/" TargetMode="Externa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hyperlink" Target="https://varvaamo.com" TargetMode="External"/><Relationship Id="rId2" Type="http://schemas.openxmlformats.org/officeDocument/2006/relationships/hyperlink" Target="https://barona.fi/" TargetMode="External"/><Relationship Id="rId1" Type="http://schemas.openxmlformats.org/officeDocument/2006/relationships/slideLayout" Target="../slideLayouts/slideLayout4.xml"/><Relationship Id="rId4" Type="http://schemas.openxmlformats.org/officeDocument/2006/relationships/hyperlink" Target="https://www.polarpro.fi/" TargetMode="External"/></Relationships>
</file>

<file path=ppt/slides/_rels/slide3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hyperlink" Target="https://www.youtube.com/watch?v=l8kXgZejQ6A&amp;list=PLmYRKizCfMZ0VQsZK1fwtHTEP6vMuMTxY&amp;index=4" TargetMode="Externa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hyperlink" Target="https://www.youtube.com/watch?v=S6wrv_SJhds&amp;list=PLmYRKizCfMZ0VQsZK1fwtHTEP6vMuMTxY&amp;index=1" TargetMode="External"/><Relationship Id="rId2" Type="http://schemas.openxmlformats.org/officeDocument/2006/relationships/image" Target="../media/image16.png"/><Relationship Id="rId1" Type="http://schemas.openxmlformats.org/officeDocument/2006/relationships/slideLayout" Target="../slideLayouts/slideLayout3.xml"/><Relationship Id="rId4" Type="http://schemas.openxmlformats.org/officeDocument/2006/relationships/hyperlink" Target="https://www.youtube.com/watch?v=MpTqIbK11mQ" TargetMode="Externa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3" Type="http://schemas.openxmlformats.org/officeDocument/2006/relationships/hyperlink" Target="https://nuortennyt.fi/tyoelaman-pelisaannot/" TargetMode="External"/><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2" Type="http://schemas.openxmlformats.org/officeDocument/2006/relationships/hyperlink" Target="https://www.humak.fi/julkaisut/duuni-laki-tyoelamaopas-nuorille/" TargetMode="External"/><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3" Type="http://schemas.openxmlformats.org/officeDocument/2006/relationships/image" Target="../media/image20.png"/><Relationship Id="rId2" Type="http://schemas.microsoft.com/office/2018/10/relationships/comments" Target="../comments/modernComment_183_61182853.xml"/><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3" Type="http://schemas.openxmlformats.org/officeDocument/2006/relationships/hyperlink" Target="https://www.humak.fi/julkaisut/duuni-laki-tyoelamaopas-nuorille/" TargetMode="External"/><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3" Type="http://schemas.openxmlformats.org/officeDocument/2006/relationships/hyperlink" Target="https://www.laurea.fi/hankkeet/n/netta---erityista-tukea-tarvitsevien-nuorten-tyollisyyden-ja-osaamisen-tuki/" TargetMode="External"/><Relationship Id="rId7" Type="http://schemas.openxmlformats.org/officeDocument/2006/relationships/hyperlink" Target="https://www.kuntarekry.fi/fi/tyoelamauutiset/toita-hakemassa/n%C3%A4in-valmistaudut-ty%C3%B6haastatteluun/" TargetMode="External"/><Relationship Id="rId2" Type="http://schemas.openxmlformats.org/officeDocument/2006/relationships/hyperlink" Target="https://www.humak.fi/julkaisut/duuni-laki-tyoelamaopas-nuorille/" TargetMode="External"/><Relationship Id="rId1" Type="http://schemas.openxmlformats.org/officeDocument/2006/relationships/slideLayout" Target="../slideLayouts/slideLayout5.xml"/><Relationship Id="rId6" Type="http://schemas.openxmlformats.org/officeDocument/2006/relationships/hyperlink" Target="https://www.jobly.fi/artikkelit/tyonhakijoille/hyva-valmistautuminen-auttaa-onnistumaan-tyohaastattelussa" TargetMode="External"/><Relationship Id="rId5" Type="http://schemas.openxmlformats.org/officeDocument/2006/relationships/hyperlink" Target="https://duunitori.fi/tyoelama/tyonhakuopas/tyohaastattelu" TargetMode="External"/><Relationship Id="rId4" Type="http://schemas.openxmlformats.org/officeDocument/2006/relationships/hyperlink" Target="https://www.youtube.com/playlist?list=PLmYRKizCfMZ0VQsZK1fwtHTEP6vMuMTxY" TargetMode="Externa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kstiruutu 3">
            <a:extLst>
              <a:ext uri="{FF2B5EF4-FFF2-40B4-BE49-F238E27FC236}">
                <a16:creationId xmlns:a16="http://schemas.microsoft.com/office/drawing/2014/main" id="{C7DE8712-271E-A3A0-13E2-C062BC4ABAA2}"/>
              </a:ext>
            </a:extLst>
          </p:cNvPr>
          <p:cNvSpPr txBox="1"/>
          <p:nvPr/>
        </p:nvSpPr>
        <p:spPr>
          <a:xfrm>
            <a:off x="717176" y="1342561"/>
            <a:ext cx="11223812" cy="3046988"/>
          </a:xfrm>
          <a:prstGeom prst="rect">
            <a:avLst/>
          </a:prstGeom>
          <a:noFill/>
        </p:spPr>
        <p:txBody>
          <a:bodyPr wrap="square">
            <a:spAutoFit/>
          </a:bodyPr>
          <a:lstStyle/>
          <a:p>
            <a:r>
              <a:rPr lang="en-US" sz="4800" b="1" dirty="0" err="1">
                <a:solidFill>
                  <a:schemeClr val="bg1"/>
                </a:solidFill>
                <a:latin typeface="+mj-lt"/>
                <a:ea typeface="Calibri Light"/>
                <a:cs typeface="Calibri Light"/>
              </a:rPr>
              <a:t>Tervetuloa</a:t>
            </a:r>
            <a:r>
              <a:rPr lang="en-US" sz="4800" b="1" dirty="0">
                <a:solidFill>
                  <a:schemeClr val="bg1"/>
                </a:solidFill>
                <a:latin typeface="+mj-lt"/>
                <a:ea typeface="Calibri Light"/>
                <a:cs typeface="Calibri Light"/>
              </a:rPr>
              <a:t> </a:t>
            </a:r>
            <a:r>
              <a:rPr lang="en-US" sz="4800" b="1" dirty="0" err="1">
                <a:solidFill>
                  <a:schemeClr val="bg1"/>
                </a:solidFill>
                <a:latin typeface="+mj-lt"/>
                <a:ea typeface="Calibri Light"/>
                <a:cs typeface="Calibri Light"/>
              </a:rPr>
              <a:t>nuorten</a:t>
            </a:r>
            <a:r>
              <a:rPr lang="en-US" sz="4800" b="1" dirty="0">
                <a:solidFill>
                  <a:schemeClr val="bg1"/>
                </a:solidFill>
                <a:latin typeface="+mj-lt"/>
                <a:ea typeface="Calibri Light"/>
                <a:cs typeface="Calibri Light"/>
              </a:rPr>
              <a:t> </a:t>
            </a:r>
            <a:r>
              <a:rPr lang="en-US" sz="4800" b="1" dirty="0" err="1">
                <a:solidFill>
                  <a:schemeClr val="bg1"/>
                </a:solidFill>
                <a:latin typeface="+mj-lt"/>
                <a:ea typeface="Calibri Light"/>
                <a:cs typeface="Calibri Light"/>
              </a:rPr>
              <a:t>työelämävalmennuksen</a:t>
            </a:r>
            <a:r>
              <a:rPr lang="en-US" sz="4800" b="1" dirty="0">
                <a:solidFill>
                  <a:schemeClr val="bg1"/>
                </a:solidFill>
                <a:latin typeface="+mj-lt"/>
                <a:ea typeface="Calibri Light"/>
                <a:cs typeface="Calibri Light"/>
              </a:rPr>
              <a:t> </a:t>
            </a:r>
            <a:r>
              <a:rPr lang="en-US" sz="4800" b="1" dirty="0" err="1">
                <a:solidFill>
                  <a:schemeClr val="bg1"/>
                </a:solidFill>
                <a:latin typeface="+mj-lt"/>
                <a:ea typeface="Calibri Light"/>
                <a:cs typeface="Calibri Light"/>
              </a:rPr>
              <a:t>pariin</a:t>
            </a:r>
            <a:r>
              <a:rPr lang="en-US" sz="4800" b="1" dirty="0">
                <a:solidFill>
                  <a:schemeClr val="bg1"/>
                </a:solidFill>
                <a:latin typeface="+mj-lt"/>
                <a:ea typeface="Calibri Light"/>
                <a:cs typeface="Calibri Light"/>
              </a:rPr>
              <a:t>!</a:t>
            </a:r>
            <a:endParaRPr lang="en-US" sz="1600" b="1" dirty="0">
              <a:solidFill>
                <a:schemeClr val="bg1"/>
              </a:solidFill>
              <a:latin typeface="+mj-lt"/>
              <a:ea typeface="Calibri"/>
              <a:cs typeface="Calibri"/>
            </a:endParaRPr>
          </a:p>
          <a:p>
            <a:r>
              <a:rPr lang="en-US" sz="4800" dirty="0">
                <a:solidFill>
                  <a:schemeClr val="bg1"/>
                </a:solidFill>
                <a:latin typeface="+mj-lt"/>
                <a:ea typeface="Calibri Light"/>
                <a:cs typeface="Calibri Light"/>
              </a:rPr>
              <a:t>- </a:t>
            </a:r>
            <a:r>
              <a:rPr lang="en-US" sz="4800" dirty="0" err="1">
                <a:solidFill>
                  <a:schemeClr val="bg1"/>
                </a:solidFill>
                <a:latin typeface="+mj-lt"/>
                <a:ea typeface="Calibri Light"/>
                <a:cs typeface="Calibri Light"/>
              </a:rPr>
              <a:t>Esimerkkimateriaali</a:t>
            </a:r>
            <a:r>
              <a:rPr lang="en-US" sz="4800" dirty="0">
                <a:solidFill>
                  <a:schemeClr val="bg1"/>
                </a:solidFill>
                <a:latin typeface="+mj-lt"/>
                <a:ea typeface="Calibri Light"/>
                <a:cs typeface="Calibri Light"/>
              </a:rPr>
              <a:t> </a:t>
            </a:r>
            <a:r>
              <a:rPr lang="en-US" sz="4800" dirty="0" err="1">
                <a:solidFill>
                  <a:schemeClr val="bg1"/>
                </a:solidFill>
                <a:latin typeface="+mj-lt"/>
                <a:ea typeface="Calibri Light"/>
                <a:cs typeface="Calibri Light"/>
              </a:rPr>
              <a:t>pajasarjan</a:t>
            </a:r>
            <a:r>
              <a:rPr lang="en-US" sz="4800" dirty="0">
                <a:solidFill>
                  <a:schemeClr val="bg1"/>
                </a:solidFill>
                <a:latin typeface="+mj-lt"/>
                <a:ea typeface="Calibri Light"/>
                <a:cs typeface="Calibri Light"/>
              </a:rPr>
              <a:t> </a:t>
            </a:r>
            <a:r>
              <a:rPr lang="en-US" sz="4800" dirty="0" err="1">
                <a:solidFill>
                  <a:schemeClr val="bg1"/>
                </a:solidFill>
                <a:latin typeface="+mj-lt"/>
                <a:ea typeface="Calibri Light"/>
                <a:cs typeface="Calibri Light"/>
              </a:rPr>
              <a:t>toteuttamiseen</a:t>
            </a:r>
            <a:endParaRPr lang="fi-FI" sz="4800" dirty="0">
              <a:solidFill>
                <a:schemeClr val="bg1"/>
              </a:solidFill>
              <a:latin typeface="+mj-lt"/>
              <a:ea typeface="Calibri Light"/>
              <a:cs typeface="Calibri Light"/>
            </a:endParaRPr>
          </a:p>
        </p:txBody>
      </p:sp>
    </p:spTree>
    <p:extLst>
      <p:ext uri="{BB962C8B-B14F-4D97-AF65-F5344CB8AC3E}">
        <p14:creationId xmlns:p14="http://schemas.microsoft.com/office/powerpoint/2010/main" val="2931391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in paikkamerkki 3">
            <a:extLst>
              <a:ext uri="{FF2B5EF4-FFF2-40B4-BE49-F238E27FC236}">
                <a16:creationId xmlns:a16="http://schemas.microsoft.com/office/drawing/2014/main" id="{90A53B4A-C03F-8A81-F60A-3F24889DF5F0}"/>
              </a:ext>
            </a:extLst>
          </p:cNvPr>
          <p:cNvSpPr>
            <a:spLocks noGrp="1"/>
          </p:cNvSpPr>
          <p:nvPr>
            <p:ph type="body" sz="quarter" idx="13"/>
          </p:nvPr>
        </p:nvSpPr>
        <p:spPr>
          <a:xfrm>
            <a:off x="1055688" y="781936"/>
            <a:ext cx="9504362" cy="5111968"/>
          </a:xfrm>
        </p:spPr>
        <p:txBody>
          <a:bodyPr>
            <a:normAutofit/>
          </a:bodyPr>
          <a:lstStyle/>
          <a:p>
            <a:pPr>
              <a:lnSpc>
                <a:spcPct val="90000"/>
              </a:lnSpc>
            </a:pPr>
            <a:endParaRPr lang="fi-FI" dirty="0">
              <a:highlight>
                <a:srgbClr val="FFFFFF"/>
              </a:highlight>
            </a:endParaRPr>
          </a:p>
          <a:p>
            <a:pPr>
              <a:lnSpc>
                <a:spcPct val="90000"/>
              </a:lnSpc>
            </a:pPr>
            <a:r>
              <a:rPr lang="fi-FI" dirty="0">
                <a:highlight>
                  <a:srgbClr val="FFFFFF"/>
                </a:highlight>
              </a:rPr>
              <a:t>Materiaali on tuotettu ESR-osarahoitteisessa TREENI-työelämän yhteistreenit – hankkeessa, jonka tavoitteena oli kehittää valmentavalla sosiaalipedagogisella otteella ratkaisuja työelämän ja työyhteisöjen moninaisuuden tukemiseen. Hankkeen päätoteuttaja on ollut Laurea-ammattikorkeakoulu ja osatoteuttaja Humanistinen ammattikorkeakoulu (Humak). Tämä materiaali on tuotettu Humakin päävastuulla olleessa Kohti työelämää - nuorten valmennus -työpaketissa.</a:t>
            </a:r>
            <a:endParaRPr lang="en-US" dirty="0">
              <a:ea typeface="Calibri"/>
              <a:cs typeface="Calibri"/>
            </a:endParaRPr>
          </a:p>
          <a:p>
            <a:pPr>
              <a:lnSpc>
                <a:spcPct val="90000"/>
              </a:lnSpc>
            </a:pPr>
            <a:r>
              <a:rPr lang="fi-FI" dirty="0">
                <a:highlight>
                  <a:srgbClr val="FFFFFF"/>
                </a:highlight>
              </a:rPr>
              <a:t>Voit hyödyntää dioja sellaisenaan tai muokata niitä omien tarpeidesi mukaan. Materiaali on tarkoitettu lähitoteutuksena tuotettuun valmennukseen, mutta sisällöstä voi tarvittaessa räätälöidä myös verkkototeutukseen sopivan toteutuksen. Pajasarjan materiaali on osallistava ja tarkoitettu lähinnä nuorille, joiden työelämäosaaminen on vähäistä. Varsinaiset valmennuspajojen diat alkavat diasta nro 11.</a:t>
            </a:r>
            <a:endParaRPr lang="fi-FI" dirty="0">
              <a:solidFill>
                <a:srgbClr val="FF0000"/>
              </a:solidFill>
              <a:highlight>
                <a:srgbClr val="FFFFFF"/>
              </a:highlight>
              <a:ea typeface="Calibri"/>
              <a:cs typeface="Calibri"/>
            </a:endParaRPr>
          </a:p>
          <a:p>
            <a:pPr>
              <a:lnSpc>
                <a:spcPct val="90000"/>
              </a:lnSpc>
            </a:pPr>
            <a:r>
              <a:rPr lang="en-US" b="1" i="1" dirty="0">
                <a:ea typeface="Calibri"/>
                <a:cs typeface="Calibri"/>
              </a:rPr>
              <a:t>31.8.2026 Sari Huttu, </a:t>
            </a:r>
            <a:r>
              <a:rPr lang="en-US" b="1" i="1" dirty="0" err="1">
                <a:ea typeface="Calibri"/>
                <a:cs typeface="Calibri"/>
              </a:rPr>
              <a:t>lehtori</a:t>
            </a:r>
            <a:r>
              <a:rPr lang="en-US" b="1" i="1" dirty="0">
                <a:ea typeface="Calibri"/>
                <a:cs typeface="Calibri"/>
              </a:rPr>
              <a:t>, </a:t>
            </a:r>
            <a:r>
              <a:rPr lang="en-US" b="1" i="1" dirty="0" err="1">
                <a:ea typeface="Calibri"/>
                <a:cs typeface="Calibri"/>
              </a:rPr>
              <a:t>Humanistinen</a:t>
            </a:r>
            <a:r>
              <a:rPr lang="en-US" b="1" i="1" dirty="0">
                <a:ea typeface="Calibri"/>
                <a:cs typeface="Calibri"/>
              </a:rPr>
              <a:t> </a:t>
            </a:r>
            <a:r>
              <a:rPr lang="en-US" b="1" i="1" dirty="0" err="1">
                <a:ea typeface="Calibri"/>
                <a:cs typeface="Calibri"/>
              </a:rPr>
              <a:t>ammattikorkeakoulu</a:t>
            </a:r>
            <a:endParaRPr lang="en-US" b="1" i="1" dirty="0">
              <a:ea typeface="Calibri"/>
              <a:cs typeface="Calibri"/>
            </a:endParaRPr>
          </a:p>
          <a:p>
            <a:pPr>
              <a:lnSpc>
                <a:spcPct val="90000"/>
              </a:lnSpc>
            </a:pPr>
            <a:endParaRPr lang="en-US" dirty="0">
              <a:ea typeface="Calibri"/>
              <a:cs typeface="Calibri"/>
            </a:endParaRPr>
          </a:p>
          <a:p>
            <a:pPr>
              <a:lnSpc>
                <a:spcPct val="90000"/>
              </a:lnSpc>
            </a:pPr>
            <a:r>
              <a:rPr lang="en-US" dirty="0" err="1">
                <a:ea typeface="Calibri"/>
                <a:cs typeface="Calibri"/>
              </a:rPr>
              <a:t>Materiaalipaketin</a:t>
            </a:r>
            <a:r>
              <a:rPr lang="en-US" dirty="0">
                <a:ea typeface="Calibri"/>
                <a:cs typeface="Calibri"/>
              </a:rPr>
              <a:t> </a:t>
            </a:r>
            <a:r>
              <a:rPr lang="en-US" dirty="0" err="1">
                <a:ea typeface="Calibri"/>
                <a:cs typeface="Calibri"/>
              </a:rPr>
              <a:t>työstämiseen</a:t>
            </a:r>
            <a:r>
              <a:rPr lang="en-US" dirty="0">
                <a:ea typeface="Calibri"/>
                <a:cs typeface="Calibri"/>
              </a:rPr>
              <a:t> </a:t>
            </a:r>
            <a:r>
              <a:rPr lang="en-US" dirty="0" err="1">
                <a:ea typeface="Calibri"/>
                <a:cs typeface="Calibri"/>
              </a:rPr>
              <a:t>ovat</a:t>
            </a:r>
            <a:r>
              <a:rPr lang="en-US" dirty="0">
                <a:ea typeface="Calibri"/>
                <a:cs typeface="Calibri"/>
              </a:rPr>
              <a:t> </a:t>
            </a:r>
            <a:r>
              <a:rPr lang="en-US" dirty="0" err="1">
                <a:ea typeface="Calibri"/>
                <a:cs typeface="Calibri"/>
              </a:rPr>
              <a:t>osallistuneet</a:t>
            </a:r>
            <a:r>
              <a:rPr lang="en-US" dirty="0">
                <a:ea typeface="Calibri"/>
                <a:cs typeface="Calibri"/>
              </a:rPr>
              <a:t> </a:t>
            </a:r>
            <a:r>
              <a:rPr lang="en-US" dirty="0" err="1">
                <a:ea typeface="Calibri"/>
                <a:cs typeface="Calibri"/>
              </a:rPr>
              <a:t>myös</a:t>
            </a:r>
            <a:r>
              <a:rPr lang="en-US" dirty="0">
                <a:ea typeface="Calibri"/>
                <a:cs typeface="Calibri"/>
              </a:rPr>
              <a:t> </a:t>
            </a:r>
            <a:r>
              <a:rPr lang="en-US" dirty="0" err="1">
                <a:ea typeface="Calibri"/>
                <a:cs typeface="Calibri"/>
              </a:rPr>
              <a:t>lehtori</a:t>
            </a:r>
            <a:r>
              <a:rPr lang="en-US" dirty="0">
                <a:ea typeface="Calibri"/>
                <a:cs typeface="Calibri"/>
              </a:rPr>
              <a:t> Kati </a:t>
            </a:r>
            <a:r>
              <a:rPr lang="en-US" dirty="0" err="1">
                <a:ea typeface="Calibri"/>
                <a:cs typeface="Calibri"/>
              </a:rPr>
              <a:t>Tikkamäki</a:t>
            </a:r>
            <a:r>
              <a:rPr lang="en-US" dirty="0">
                <a:ea typeface="Calibri"/>
                <a:cs typeface="Calibri"/>
              </a:rPr>
              <a:t> ja </a:t>
            </a:r>
            <a:r>
              <a:rPr lang="en-US" dirty="0" err="1">
                <a:ea typeface="Calibri"/>
                <a:cs typeface="Calibri"/>
              </a:rPr>
              <a:t>suunnittelija</a:t>
            </a:r>
            <a:r>
              <a:rPr lang="en-US" dirty="0">
                <a:ea typeface="Calibri"/>
                <a:cs typeface="Calibri"/>
              </a:rPr>
              <a:t> Emma-Karoliina Reponen </a:t>
            </a:r>
            <a:r>
              <a:rPr lang="en-US" dirty="0" err="1">
                <a:ea typeface="Calibri"/>
                <a:cs typeface="Calibri"/>
              </a:rPr>
              <a:t>Humakista</a:t>
            </a:r>
            <a:r>
              <a:rPr lang="en-US" dirty="0">
                <a:ea typeface="Calibri"/>
                <a:cs typeface="Calibri"/>
              </a:rPr>
              <a:t>. Kiitos </a:t>
            </a:r>
            <a:r>
              <a:rPr lang="en-US" dirty="0" err="1">
                <a:ea typeface="Calibri"/>
                <a:cs typeface="Calibri"/>
              </a:rPr>
              <a:t>arvokkaasta</a:t>
            </a:r>
            <a:r>
              <a:rPr lang="en-US" dirty="0">
                <a:ea typeface="Calibri"/>
                <a:cs typeface="Calibri"/>
              </a:rPr>
              <a:t> </a:t>
            </a:r>
            <a:r>
              <a:rPr lang="en-US" dirty="0" err="1">
                <a:ea typeface="Calibri"/>
                <a:cs typeface="Calibri"/>
              </a:rPr>
              <a:t>panoksestanne</a:t>
            </a:r>
            <a:r>
              <a:rPr lang="en-US" dirty="0">
                <a:ea typeface="Calibri"/>
                <a:cs typeface="Calibri"/>
              </a:rPr>
              <a:t>!</a:t>
            </a:r>
          </a:p>
        </p:txBody>
      </p:sp>
    </p:spTree>
    <p:extLst>
      <p:ext uri="{BB962C8B-B14F-4D97-AF65-F5344CB8AC3E}">
        <p14:creationId xmlns:p14="http://schemas.microsoft.com/office/powerpoint/2010/main" val="9282066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10594EC-D22E-1189-3706-C13C1566DACB}"/>
              </a:ext>
            </a:extLst>
          </p:cNvPr>
          <p:cNvSpPr>
            <a:spLocks noGrp="1"/>
          </p:cNvSpPr>
          <p:nvPr>
            <p:ph type="title"/>
          </p:nvPr>
        </p:nvSpPr>
        <p:spPr/>
        <p:txBody>
          <a:bodyPr/>
          <a:lstStyle/>
          <a:p>
            <a:r>
              <a:rPr lang="fi-FI" b="1" dirty="0">
                <a:solidFill>
                  <a:schemeClr val="accent4">
                    <a:lumMod val="25000"/>
                  </a:schemeClr>
                </a:solidFill>
              </a:rPr>
              <a:t>Diasetin sisällysluettelo</a:t>
            </a:r>
          </a:p>
        </p:txBody>
      </p:sp>
      <p:sp>
        <p:nvSpPr>
          <p:cNvPr id="4" name="Tekstin paikkamerkki 3">
            <a:extLst>
              <a:ext uri="{FF2B5EF4-FFF2-40B4-BE49-F238E27FC236}">
                <a16:creationId xmlns:a16="http://schemas.microsoft.com/office/drawing/2014/main" id="{C05301BF-14C2-D8D6-342E-5033143AE0BD}"/>
              </a:ext>
            </a:extLst>
          </p:cNvPr>
          <p:cNvSpPr>
            <a:spLocks noGrp="1"/>
          </p:cNvSpPr>
          <p:nvPr>
            <p:ph type="body" sz="quarter" idx="13"/>
          </p:nvPr>
        </p:nvSpPr>
        <p:spPr>
          <a:xfrm>
            <a:off x="1055689" y="1671785"/>
            <a:ext cx="9504362" cy="3796816"/>
          </a:xfrm>
        </p:spPr>
        <p:txBody>
          <a:bodyPr vert="horz" lIns="91440" tIns="45720" rIns="91440" bIns="45720" rtlCol="0" anchor="t">
            <a:normAutofit/>
          </a:bodyPr>
          <a:lstStyle/>
          <a:p>
            <a:pPr>
              <a:lnSpc>
                <a:spcPct val="90000"/>
              </a:lnSpc>
            </a:pPr>
            <a:r>
              <a:rPr lang="en-US" sz="2400" dirty="0">
                <a:solidFill>
                  <a:schemeClr val="accent4">
                    <a:lumMod val="25000"/>
                  </a:schemeClr>
                </a:solidFill>
                <a:highlight>
                  <a:srgbClr val="FFFFFF"/>
                </a:highlight>
                <a:ea typeface="Calibri"/>
                <a:cs typeface="Calibri"/>
              </a:rPr>
              <a:t>Työelämävalmennuksen taustaa (diat 4-5)  </a:t>
            </a:r>
          </a:p>
          <a:p>
            <a:pPr>
              <a:lnSpc>
                <a:spcPct val="90000"/>
              </a:lnSpc>
            </a:pPr>
            <a:r>
              <a:rPr lang="en-US" sz="2400" dirty="0">
                <a:solidFill>
                  <a:schemeClr val="accent4">
                    <a:lumMod val="25000"/>
                  </a:schemeClr>
                </a:solidFill>
                <a:highlight>
                  <a:srgbClr val="FFFFFF"/>
                </a:highlight>
                <a:ea typeface="Calibri"/>
                <a:cs typeface="Calibri"/>
              </a:rPr>
              <a:t>Get ready! (dia 6)</a:t>
            </a:r>
          </a:p>
          <a:p>
            <a:pPr>
              <a:lnSpc>
                <a:spcPct val="90000"/>
              </a:lnSpc>
            </a:pPr>
            <a:r>
              <a:rPr lang="en-US" sz="2400" dirty="0">
                <a:solidFill>
                  <a:schemeClr val="accent4">
                    <a:lumMod val="25000"/>
                  </a:schemeClr>
                </a:solidFill>
                <a:highlight>
                  <a:srgbClr val="FFFFFF"/>
                </a:highlight>
                <a:ea typeface="Calibri"/>
                <a:cs typeface="Calibri"/>
              </a:rPr>
              <a:t>Kehittämistyön teoreettinen viitekehys (dia 7)</a:t>
            </a:r>
          </a:p>
          <a:p>
            <a:pPr>
              <a:lnSpc>
                <a:spcPct val="90000"/>
              </a:lnSpc>
            </a:pPr>
            <a:r>
              <a:rPr lang="en-US" sz="2400" dirty="0">
                <a:solidFill>
                  <a:schemeClr val="accent4">
                    <a:lumMod val="25000"/>
                  </a:schemeClr>
                </a:solidFill>
                <a:highlight>
                  <a:srgbClr val="FFFFFF"/>
                </a:highlight>
                <a:ea typeface="Calibri"/>
                <a:cs typeface="Calibri"/>
              </a:rPr>
              <a:t>Erilaisen oppijuuden näkökulma (dia 8)</a:t>
            </a:r>
          </a:p>
          <a:p>
            <a:pPr>
              <a:lnSpc>
                <a:spcPct val="90000"/>
              </a:lnSpc>
            </a:pPr>
            <a:r>
              <a:rPr lang="en-US" sz="2400" dirty="0">
                <a:solidFill>
                  <a:schemeClr val="accent4">
                    <a:lumMod val="25000"/>
                  </a:schemeClr>
                </a:solidFill>
                <a:highlight>
                  <a:srgbClr val="FFFFFF"/>
                </a:highlight>
                <a:ea typeface="Calibri"/>
                <a:cs typeface="Calibri"/>
              </a:rPr>
              <a:t>Pajasarjamalli ja kehittämisprosessin taustaa (diat 9-10)</a:t>
            </a:r>
          </a:p>
          <a:p>
            <a:pPr>
              <a:lnSpc>
                <a:spcPct val="90000"/>
              </a:lnSpc>
            </a:pPr>
            <a:r>
              <a:rPr lang="en-US" sz="2400" dirty="0" err="1">
                <a:solidFill>
                  <a:schemeClr val="accent4">
                    <a:lumMod val="25000"/>
                  </a:schemeClr>
                </a:solidFill>
                <a:highlight>
                  <a:srgbClr val="FFFFFF"/>
                </a:highlight>
                <a:ea typeface="Calibri"/>
                <a:cs typeface="Calibri"/>
              </a:rPr>
              <a:t>Työelämävalmennussarjan</a:t>
            </a:r>
            <a:r>
              <a:rPr lang="en-US" sz="2400" dirty="0">
                <a:solidFill>
                  <a:schemeClr val="accent4">
                    <a:lumMod val="25000"/>
                  </a:schemeClr>
                </a:solidFill>
                <a:highlight>
                  <a:srgbClr val="FFFFFF"/>
                </a:highlight>
                <a:ea typeface="Calibri"/>
                <a:cs typeface="Calibri"/>
              </a:rPr>
              <a:t> </a:t>
            </a:r>
            <a:r>
              <a:rPr lang="en-US" sz="2400" dirty="0" err="1">
                <a:solidFill>
                  <a:schemeClr val="accent4">
                    <a:lumMod val="25000"/>
                  </a:schemeClr>
                </a:solidFill>
                <a:highlight>
                  <a:srgbClr val="FFFFFF"/>
                </a:highlight>
                <a:ea typeface="Calibri"/>
                <a:cs typeface="Calibri"/>
              </a:rPr>
              <a:t>diat</a:t>
            </a:r>
            <a:r>
              <a:rPr lang="en-US" sz="2400" dirty="0">
                <a:solidFill>
                  <a:schemeClr val="accent4">
                    <a:lumMod val="25000"/>
                  </a:schemeClr>
                </a:solidFill>
                <a:highlight>
                  <a:srgbClr val="FFFFFF"/>
                </a:highlight>
                <a:ea typeface="Calibri"/>
                <a:cs typeface="Calibri"/>
              </a:rPr>
              <a:t> (</a:t>
            </a:r>
            <a:r>
              <a:rPr lang="en-US" sz="2400" dirty="0" err="1">
                <a:solidFill>
                  <a:schemeClr val="accent4">
                    <a:lumMod val="25000"/>
                  </a:schemeClr>
                </a:solidFill>
                <a:highlight>
                  <a:srgbClr val="FFFFFF"/>
                </a:highlight>
                <a:ea typeface="Calibri"/>
                <a:cs typeface="Calibri"/>
              </a:rPr>
              <a:t>diat</a:t>
            </a:r>
            <a:r>
              <a:rPr lang="en-US" sz="2400" dirty="0">
                <a:solidFill>
                  <a:schemeClr val="accent4">
                    <a:lumMod val="25000"/>
                  </a:schemeClr>
                </a:solidFill>
                <a:highlight>
                  <a:srgbClr val="FFFFFF"/>
                </a:highlight>
                <a:ea typeface="Calibri"/>
                <a:cs typeface="Calibri"/>
              </a:rPr>
              <a:t> 11-80)</a:t>
            </a:r>
          </a:p>
          <a:p>
            <a:pPr>
              <a:lnSpc>
                <a:spcPct val="90000"/>
              </a:lnSpc>
            </a:pPr>
            <a:r>
              <a:rPr lang="en-US" sz="2400" dirty="0">
                <a:solidFill>
                  <a:schemeClr val="accent4">
                    <a:lumMod val="25000"/>
                  </a:schemeClr>
                </a:solidFill>
                <a:highlight>
                  <a:srgbClr val="FFFFFF"/>
                </a:highlight>
                <a:ea typeface="Calibri"/>
                <a:cs typeface="Calibri"/>
              </a:rPr>
              <a:t>Wrap up! Pajaprosessin lopetus</a:t>
            </a:r>
            <a:r>
              <a:rPr lang="en-US" sz="2400">
                <a:solidFill>
                  <a:schemeClr val="accent4">
                    <a:lumMod val="25000"/>
                  </a:schemeClr>
                </a:solidFill>
                <a:highlight>
                  <a:srgbClr val="FFFFFF"/>
                </a:highlight>
                <a:ea typeface="Calibri"/>
                <a:cs typeface="Calibri"/>
              </a:rPr>
              <a:t> (82-83)</a:t>
            </a:r>
          </a:p>
          <a:p>
            <a:pPr>
              <a:lnSpc>
                <a:spcPct val="90000"/>
              </a:lnSpc>
            </a:pPr>
            <a:r>
              <a:rPr lang="en-US" sz="2400" dirty="0">
                <a:solidFill>
                  <a:schemeClr val="accent4">
                    <a:lumMod val="25000"/>
                  </a:schemeClr>
                </a:solidFill>
                <a:highlight>
                  <a:srgbClr val="FFFFFF"/>
                </a:highlight>
                <a:ea typeface="Calibri"/>
                <a:cs typeface="Calibri"/>
              </a:rPr>
              <a:t>Lähteet</a:t>
            </a:r>
            <a:r>
              <a:rPr lang="en-US" sz="2400">
                <a:solidFill>
                  <a:schemeClr val="accent4">
                    <a:lumMod val="25000"/>
                  </a:schemeClr>
                </a:solidFill>
                <a:highlight>
                  <a:srgbClr val="FFFFFF"/>
                </a:highlight>
                <a:ea typeface="Calibri"/>
                <a:cs typeface="Calibri"/>
              </a:rPr>
              <a:t> (84-85)</a:t>
            </a:r>
          </a:p>
          <a:p>
            <a:endParaRPr lang="fi-FI" dirty="0"/>
          </a:p>
        </p:txBody>
      </p:sp>
    </p:spTree>
    <p:extLst>
      <p:ext uri="{BB962C8B-B14F-4D97-AF65-F5344CB8AC3E}">
        <p14:creationId xmlns:p14="http://schemas.microsoft.com/office/powerpoint/2010/main" val="36126356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22BBD63-AEFC-3BED-B6E8-E78C5287DA40}"/>
              </a:ext>
            </a:extLst>
          </p:cNvPr>
          <p:cNvSpPr>
            <a:spLocks noGrp="1"/>
          </p:cNvSpPr>
          <p:nvPr>
            <p:ph type="title"/>
          </p:nvPr>
        </p:nvSpPr>
        <p:spPr/>
        <p:txBody>
          <a:bodyPr/>
          <a:lstStyle/>
          <a:p>
            <a:r>
              <a:rPr lang="fi-FI" b="1" dirty="0">
                <a:highlight>
                  <a:srgbClr val="FFFFFF"/>
                </a:highlight>
              </a:rPr>
              <a:t>Työelämävalmennuksen taustaa 1/2</a:t>
            </a:r>
            <a:endParaRPr lang="fi-FI" dirty="0">
              <a:highlight>
                <a:srgbClr val="FFFFFF"/>
              </a:highlight>
            </a:endParaRPr>
          </a:p>
        </p:txBody>
      </p:sp>
      <p:sp>
        <p:nvSpPr>
          <p:cNvPr id="4" name="Tekstin paikkamerkki 3">
            <a:extLst>
              <a:ext uri="{FF2B5EF4-FFF2-40B4-BE49-F238E27FC236}">
                <a16:creationId xmlns:a16="http://schemas.microsoft.com/office/drawing/2014/main" id="{D3A37F01-6283-2155-8C26-3679EC774DD9}"/>
              </a:ext>
            </a:extLst>
          </p:cNvPr>
          <p:cNvSpPr>
            <a:spLocks noGrp="1"/>
          </p:cNvSpPr>
          <p:nvPr>
            <p:ph type="body" sz="quarter" idx="13"/>
          </p:nvPr>
        </p:nvSpPr>
        <p:spPr/>
        <p:txBody>
          <a:bodyPr/>
          <a:lstStyle/>
          <a:p>
            <a:r>
              <a:rPr lang="en-US" dirty="0">
                <a:ea typeface="Calibri"/>
                <a:cs typeface="Calibri"/>
              </a:rPr>
              <a:t>Alle 25-vuotiaiden </a:t>
            </a:r>
            <a:r>
              <a:rPr lang="en-US" dirty="0" err="1">
                <a:ea typeface="Calibri"/>
                <a:cs typeface="Calibri"/>
              </a:rPr>
              <a:t>nuorten</a:t>
            </a:r>
            <a:r>
              <a:rPr lang="en-US" dirty="0">
                <a:ea typeface="Calibri"/>
                <a:cs typeface="Calibri"/>
              </a:rPr>
              <a:t> </a:t>
            </a:r>
            <a:r>
              <a:rPr lang="en-US" dirty="0" err="1">
                <a:ea typeface="Calibri"/>
                <a:cs typeface="Calibri"/>
              </a:rPr>
              <a:t>työttömyys</a:t>
            </a:r>
            <a:r>
              <a:rPr lang="en-US" dirty="0">
                <a:ea typeface="Calibri"/>
                <a:cs typeface="Calibri"/>
              </a:rPr>
              <a:t> on </a:t>
            </a:r>
            <a:r>
              <a:rPr lang="en-US" dirty="0" err="1">
                <a:ea typeface="Calibri"/>
                <a:cs typeface="Calibri"/>
              </a:rPr>
              <a:t>lisääntynyt</a:t>
            </a:r>
            <a:r>
              <a:rPr lang="en-US" dirty="0">
                <a:ea typeface="Calibri"/>
                <a:cs typeface="Calibri"/>
              </a:rPr>
              <a:t> </a:t>
            </a:r>
            <a:r>
              <a:rPr lang="en-US" dirty="0" err="1">
                <a:ea typeface="Calibri"/>
                <a:cs typeface="Calibri"/>
              </a:rPr>
              <a:t>nopeasti</a:t>
            </a:r>
            <a:r>
              <a:rPr lang="en-US" dirty="0">
                <a:ea typeface="Calibri"/>
                <a:cs typeface="Calibri"/>
              </a:rPr>
              <a:t>. </a:t>
            </a:r>
            <a:r>
              <a:rPr lang="en-US" dirty="0" err="1">
                <a:ea typeface="Calibri"/>
                <a:cs typeface="Calibri"/>
              </a:rPr>
              <a:t>Vuoden</a:t>
            </a:r>
            <a:r>
              <a:rPr lang="en-US" dirty="0">
                <a:ea typeface="Calibri"/>
                <a:cs typeface="Calibri"/>
              </a:rPr>
              <a:t> 2025 </a:t>
            </a:r>
            <a:r>
              <a:rPr lang="en-US" dirty="0" err="1">
                <a:ea typeface="Calibri"/>
                <a:cs typeface="Calibri"/>
              </a:rPr>
              <a:t>lopulla</a:t>
            </a:r>
            <a:r>
              <a:rPr lang="en-US" dirty="0">
                <a:ea typeface="Calibri"/>
                <a:cs typeface="Calibri"/>
              </a:rPr>
              <a:t> </a:t>
            </a:r>
            <a:r>
              <a:rPr lang="en-US" dirty="0" err="1">
                <a:ea typeface="Calibri"/>
                <a:cs typeface="Calibri"/>
              </a:rPr>
              <a:t>nuorten</a:t>
            </a:r>
            <a:r>
              <a:rPr lang="en-US" dirty="0">
                <a:ea typeface="Calibri"/>
                <a:cs typeface="Calibri"/>
              </a:rPr>
              <a:t> </a:t>
            </a:r>
            <a:r>
              <a:rPr lang="en-US" dirty="0" err="1">
                <a:ea typeface="Calibri"/>
                <a:cs typeface="Calibri"/>
              </a:rPr>
              <a:t>työttömyysprosentti</a:t>
            </a:r>
            <a:r>
              <a:rPr lang="en-US" dirty="0">
                <a:ea typeface="Calibri"/>
                <a:cs typeface="Calibri"/>
              </a:rPr>
              <a:t> </a:t>
            </a:r>
            <a:r>
              <a:rPr lang="en-US" dirty="0" err="1">
                <a:ea typeface="Calibri"/>
                <a:cs typeface="Calibri"/>
              </a:rPr>
              <a:t>oli</a:t>
            </a:r>
            <a:r>
              <a:rPr lang="en-US" dirty="0">
                <a:ea typeface="Calibri"/>
                <a:cs typeface="Calibri"/>
              </a:rPr>
              <a:t> 22,5 %, </a:t>
            </a:r>
            <a:r>
              <a:rPr lang="en-US" dirty="0" err="1">
                <a:ea typeface="Calibri"/>
                <a:cs typeface="Calibri"/>
              </a:rPr>
              <a:t>kun</a:t>
            </a:r>
            <a:r>
              <a:rPr lang="en-US" dirty="0">
                <a:ea typeface="Calibri"/>
                <a:cs typeface="Calibri"/>
              </a:rPr>
              <a:t> </a:t>
            </a:r>
            <a:r>
              <a:rPr lang="en-US" dirty="0" err="1">
                <a:ea typeface="Calibri"/>
                <a:cs typeface="Calibri"/>
              </a:rPr>
              <a:t>esimerkiksi</a:t>
            </a:r>
            <a:r>
              <a:rPr lang="en-US" dirty="0">
                <a:ea typeface="Calibri"/>
                <a:cs typeface="Calibri"/>
              </a:rPr>
              <a:t> </a:t>
            </a:r>
            <a:r>
              <a:rPr lang="en-US" dirty="0" err="1">
                <a:ea typeface="Calibri"/>
                <a:cs typeface="Calibri"/>
              </a:rPr>
              <a:t>vuonna</a:t>
            </a:r>
            <a:r>
              <a:rPr lang="en-US" dirty="0">
                <a:ea typeface="Calibri"/>
                <a:cs typeface="Calibri"/>
              </a:rPr>
              <a:t> 2022 </a:t>
            </a:r>
            <a:r>
              <a:rPr lang="en-US" dirty="0" err="1">
                <a:ea typeface="Calibri"/>
                <a:cs typeface="Calibri"/>
              </a:rPr>
              <a:t>nuorten</a:t>
            </a:r>
            <a:r>
              <a:rPr lang="en-US" dirty="0">
                <a:ea typeface="Calibri"/>
                <a:cs typeface="Calibri"/>
              </a:rPr>
              <a:t> </a:t>
            </a:r>
            <a:r>
              <a:rPr lang="en-US" dirty="0" err="1">
                <a:ea typeface="Calibri"/>
                <a:cs typeface="Calibri"/>
              </a:rPr>
              <a:t>työttömyys</a:t>
            </a:r>
            <a:r>
              <a:rPr lang="en-US" dirty="0">
                <a:ea typeface="Calibri"/>
                <a:cs typeface="Calibri"/>
              </a:rPr>
              <a:t> </a:t>
            </a:r>
            <a:r>
              <a:rPr lang="en-US" dirty="0" err="1">
                <a:ea typeface="Calibri"/>
                <a:cs typeface="Calibri"/>
              </a:rPr>
              <a:t>oli</a:t>
            </a:r>
            <a:r>
              <a:rPr lang="en-US" dirty="0">
                <a:ea typeface="Calibri"/>
                <a:cs typeface="Calibri"/>
              </a:rPr>
              <a:t> 14%.</a:t>
            </a:r>
          </a:p>
          <a:p>
            <a:endParaRPr lang="fi-FI" dirty="0"/>
          </a:p>
        </p:txBody>
      </p:sp>
      <p:sp>
        <p:nvSpPr>
          <p:cNvPr id="5" name="Tekstin paikkamerkki 4">
            <a:extLst>
              <a:ext uri="{FF2B5EF4-FFF2-40B4-BE49-F238E27FC236}">
                <a16:creationId xmlns:a16="http://schemas.microsoft.com/office/drawing/2014/main" id="{BC2CB9EE-F942-A519-3CF7-A66D6F2C0CCF}"/>
              </a:ext>
            </a:extLst>
          </p:cNvPr>
          <p:cNvSpPr>
            <a:spLocks noGrp="1"/>
          </p:cNvSpPr>
          <p:nvPr>
            <p:ph type="body" sz="quarter" idx="14"/>
          </p:nvPr>
        </p:nvSpPr>
        <p:spPr/>
        <p:txBody>
          <a:bodyPr/>
          <a:lstStyle/>
          <a:p>
            <a:pPr marL="0" indent="0">
              <a:buNone/>
            </a:pPr>
            <a:r>
              <a:rPr lang="en-US" dirty="0">
                <a:ea typeface="Calibri"/>
                <a:cs typeface="Calibri"/>
              </a:rPr>
              <a:t>NEET (Not in Education, Employment or Training)-</a:t>
            </a:r>
            <a:r>
              <a:rPr lang="en-US" dirty="0" err="1">
                <a:ea typeface="Calibri"/>
                <a:cs typeface="Calibri"/>
              </a:rPr>
              <a:t>tilanteessa</a:t>
            </a:r>
            <a:r>
              <a:rPr lang="en-US" dirty="0">
                <a:ea typeface="Calibri"/>
                <a:cs typeface="Calibri"/>
              </a:rPr>
              <a:t> </a:t>
            </a:r>
            <a:r>
              <a:rPr lang="en-US" dirty="0" err="1">
                <a:ea typeface="Calibri"/>
                <a:cs typeface="Calibri"/>
              </a:rPr>
              <a:t>olevien</a:t>
            </a:r>
            <a:r>
              <a:rPr lang="en-US" dirty="0">
                <a:ea typeface="Calibri"/>
                <a:cs typeface="Calibri"/>
              </a:rPr>
              <a:t> 15-24-vuotiaiden </a:t>
            </a:r>
            <a:r>
              <a:rPr lang="en-US" dirty="0" err="1">
                <a:ea typeface="Calibri"/>
                <a:cs typeface="Calibri"/>
              </a:rPr>
              <a:t>nuorten</a:t>
            </a:r>
            <a:r>
              <a:rPr lang="en-US" dirty="0">
                <a:ea typeface="Calibri"/>
                <a:cs typeface="Calibri"/>
              </a:rPr>
              <a:t> </a:t>
            </a:r>
            <a:r>
              <a:rPr lang="en-US" dirty="0" err="1">
                <a:ea typeface="Calibri"/>
                <a:cs typeface="Calibri"/>
              </a:rPr>
              <a:t>osuus</a:t>
            </a:r>
            <a:r>
              <a:rPr lang="en-US" dirty="0">
                <a:ea typeface="Calibri"/>
                <a:cs typeface="Calibri"/>
              </a:rPr>
              <a:t> on </a:t>
            </a:r>
            <a:r>
              <a:rPr lang="en-US" dirty="0" err="1">
                <a:ea typeface="Calibri"/>
                <a:cs typeface="Calibri"/>
              </a:rPr>
              <a:t>Suomessa</a:t>
            </a:r>
            <a:r>
              <a:rPr lang="en-US" dirty="0">
                <a:ea typeface="Calibri"/>
                <a:cs typeface="Calibri"/>
              </a:rPr>
              <a:t> </a:t>
            </a:r>
            <a:r>
              <a:rPr lang="en-US" dirty="0" err="1">
                <a:ea typeface="Calibri"/>
                <a:cs typeface="Calibri"/>
              </a:rPr>
              <a:t>suurempi</a:t>
            </a:r>
            <a:r>
              <a:rPr lang="en-US" dirty="0">
                <a:ea typeface="Calibri"/>
                <a:cs typeface="Calibri"/>
              </a:rPr>
              <a:t> </a:t>
            </a:r>
            <a:r>
              <a:rPr lang="en-US" dirty="0" err="1">
                <a:ea typeface="Calibri"/>
                <a:cs typeface="Calibri"/>
              </a:rPr>
              <a:t>kuin</a:t>
            </a:r>
            <a:r>
              <a:rPr lang="en-US" dirty="0">
                <a:ea typeface="Calibri"/>
                <a:cs typeface="Calibri"/>
              </a:rPr>
              <a:t> </a:t>
            </a:r>
            <a:r>
              <a:rPr lang="en-US" dirty="0" err="1">
                <a:ea typeface="Calibri"/>
                <a:cs typeface="Calibri"/>
              </a:rPr>
              <a:t>muissa</a:t>
            </a:r>
            <a:r>
              <a:rPr lang="en-US" dirty="0">
                <a:ea typeface="Calibri"/>
                <a:cs typeface="Calibri"/>
              </a:rPr>
              <a:t> </a:t>
            </a:r>
            <a:r>
              <a:rPr lang="en-US" dirty="0" err="1">
                <a:ea typeface="Calibri"/>
                <a:cs typeface="Calibri"/>
              </a:rPr>
              <a:t>pohjoismaissa</a:t>
            </a:r>
            <a:r>
              <a:rPr lang="en-US" dirty="0">
                <a:ea typeface="Calibri"/>
                <a:cs typeface="Calibri"/>
              </a:rPr>
              <a:t>. </a:t>
            </a:r>
          </a:p>
          <a:p>
            <a:endParaRPr lang="fi-FI" dirty="0"/>
          </a:p>
        </p:txBody>
      </p:sp>
      <p:sp>
        <p:nvSpPr>
          <p:cNvPr id="7" name="Tekstiruutu 6">
            <a:extLst>
              <a:ext uri="{FF2B5EF4-FFF2-40B4-BE49-F238E27FC236}">
                <a16:creationId xmlns:a16="http://schemas.microsoft.com/office/drawing/2014/main" id="{2BE87AAF-53E6-E3C7-DD71-41BEA45298FA}"/>
              </a:ext>
            </a:extLst>
          </p:cNvPr>
          <p:cNvSpPr txBox="1"/>
          <p:nvPr/>
        </p:nvSpPr>
        <p:spPr>
          <a:xfrm>
            <a:off x="954271" y="4987797"/>
            <a:ext cx="8891477" cy="286232"/>
          </a:xfrm>
          <a:prstGeom prst="rect">
            <a:avLst/>
          </a:prstGeom>
          <a:noFill/>
        </p:spPr>
        <p:txBody>
          <a:bodyPr wrap="square">
            <a:spAutoFit/>
          </a:bodyPr>
          <a:lstStyle/>
          <a:p>
            <a:pPr>
              <a:lnSpc>
                <a:spcPct val="90000"/>
              </a:lnSpc>
              <a:spcBef>
                <a:spcPts val="1000"/>
              </a:spcBef>
            </a:pPr>
            <a:r>
              <a:rPr lang="en-US" sz="1400" dirty="0">
                <a:solidFill>
                  <a:srgbClr val="252627"/>
                </a:solidFill>
                <a:latin typeface="Arial" panose="020B0604020202020204" pitchFamily="34" charset="0"/>
                <a:ea typeface="Calibri"/>
                <a:cs typeface="Arial" panose="020B0604020202020204" pitchFamily="34" charset="0"/>
              </a:rPr>
              <a:t>Lähde: Suomalainen </a:t>
            </a:r>
            <a:r>
              <a:rPr lang="en-US" sz="1400" dirty="0" err="1">
                <a:solidFill>
                  <a:srgbClr val="252627"/>
                </a:solidFill>
                <a:latin typeface="Arial" panose="020B0604020202020204" pitchFamily="34" charset="0"/>
                <a:ea typeface="Calibri"/>
                <a:cs typeface="Arial" panose="020B0604020202020204" pitchFamily="34" charset="0"/>
              </a:rPr>
              <a:t>tiedeakatemia</a:t>
            </a:r>
            <a:r>
              <a:rPr lang="en-US" sz="1400" dirty="0">
                <a:solidFill>
                  <a:srgbClr val="252627"/>
                </a:solidFill>
                <a:latin typeface="Arial" panose="020B0604020202020204" pitchFamily="34" charset="0"/>
                <a:ea typeface="Calibri"/>
                <a:cs typeface="Arial" panose="020B0604020202020204" pitchFamily="34" charset="0"/>
              </a:rPr>
              <a:t> (2026) </a:t>
            </a:r>
            <a:r>
              <a:rPr lang="en-US" sz="1400" dirty="0" err="1">
                <a:solidFill>
                  <a:srgbClr val="252627"/>
                </a:solidFill>
                <a:latin typeface="Arial" panose="020B0604020202020204" pitchFamily="34" charset="0"/>
                <a:ea typeface="Calibri"/>
                <a:cs typeface="Arial" panose="020B0604020202020204" pitchFamily="34" charset="0"/>
              </a:rPr>
              <a:t>Tiedettä</a:t>
            </a:r>
            <a:r>
              <a:rPr lang="en-US" sz="1400" dirty="0">
                <a:solidFill>
                  <a:srgbClr val="252627"/>
                </a:solidFill>
                <a:latin typeface="Arial" panose="020B0604020202020204" pitchFamily="34" charset="0"/>
                <a:ea typeface="Calibri"/>
                <a:cs typeface="Arial" panose="020B0604020202020204" pitchFamily="34" charset="0"/>
              </a:rPr>
              <a:t> </a:t>
            </a:r>
            <a:r>
              <a:rPr lang="en-US" sz="1400" dirty="0" err="1">
                <a:solidFill>
                  <a:srgbClr val="252627"/>
                </a:solidFill>
                <a:latin typeface="Arial" panose="020B0604020202020204" pitchFamily="34" charset="0"/>
                <a:ea typeface="Calibri"/>
                <a:cs typeface="Arial" panose="020B0604020202020204" pitchFamily="34" charset="0"/>
              </a:rPr>
              <a:t>tiiviisti</a:t>
            </a:r>
            <a:r>
              <a:rPr lang="en-US" sz="1400" dirty="0">
                <a:solidFill>
                  <a:srgbClr val="252627"/>
                </a:solidFill>
                <a:latin typeface="Arial" panose="020B0604020202020204" pitchFamily="34" charset="0"/>
                <a:ea typeface="Calibri"/>
                <a:cs typeface="Arial" panose="020B0604020202020204" pitchFamily="34" charset="0"/>
              </a:rPr>
              <a:t>: Nuorten </a:t>
            </a:r>
            <a:r>
              <a:rPr lang="en-US" sz="1400" dirty="0" err="1">
                <a:solidFill>
                  <a:srgbClr val="252627"/>
                </a:solidFill>
                <a:latin typeface="Arial" panose="020B0604020202020204" pitchFamily="34" charset="0"/>
                <a:ea typeface="Calibri"/>
                <a:cs typeface="Arial" panose="020B0604020202020204" pitchFamily="34" charset="0"/>
              </a:rPr>
              <a:t>paikka</a:t>
            </a:r>
            <a:r>
              <a:rPr lang="en-US" sz="1400" dirty="0">
                <a:solidFill>
                  <a:srgbClr val="252627"/>
                </a:solidFill>
                <a:latin typeface="Arial" panose="020B0604020202020204" pitchFamily="34" charset="0"/>
                <a:ea typeface="Calibri"/>
                <a:cs typeface="Arial" panose="020B0604020202020204" pitchFamily="34" charset="0"/>
              </a:rPr>
              <a:t> </a:t>
            </a:r>
            <a:r>
              <a:rPr lang="en-US" sz="1400" dirty="0" err="1">
                <a:solidFill>
                  <a:srgbClr val="252627"/>
                </a:solidFill>
                <a:latin typeface="Arial" panose="020B0604020202020204" pitchFamily="34" charset="0"/>
                <a:ea typeface="Calibri"/>
                <a:cs typeface="Arial" panose="020B0604020202020204" pitchFamily="34" charset="0"/>
              </a:rPr>
              <a:t>työelämässä</a:t>
            </a:r>
            <a:r>
              <a:rPr lang="en-US" sz="1400" dirty="0">
                <a:solidFill>
                  <a:srgbClr val="252627"/>
                </a:solidFill>
                <a:latin typeface="Arial" panose="020B0604020202020204" pitchFamily="34" charset="0"/>
                <a:ea typeface="Calibri"/>
                <a:cs typeface="Arial" panose="020B0604020202020204" pitchFamily="34" charset="0"/>
              </a:rPr>
              <a:t>? </a:t>
            </a:r>
          </a:p>
        </p:txBody>
      </p:sp>
    </p:spTree>
    <p:extLst>
      <p:ext uri="{BB962C8B-B14F-4D97-AF65-F5344CB8AC3E}">
        <p14:creationId xmlns:p14="http://schemas.microsoft.com/office/powerpoint/2010/main" val="14719388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912BECD-0A87-51EA-D876-ED68053F3D2C}"/>
              </a:ext>
            </a:extLst>
          </p:cNvPr>
          <p:cNvSpPr>
            <a:spLocks noGrp="1"/>
          </p:cNvSpPr>
          <p:nvPr>
            <p:ph type="title"/>
          </p:nvPr>
        </p:nvSpPr>
        <p:spPr/>
        <p:txBody>
          <a:bodyPr/>
          <a:lstStyle/>
          <a:p>
            <a:r>
              <a:rPr lang="fi-FI" b="1" dirty="0">
                <a:highlight>
                  <a:srgbClr val="FFFFFF"/>
                </a:highlight>
              </a:rPr>
              <a:t>Työelämävalmennuksen taustaa 2/2</a:t>
            </a:r>
            <a:endParaRPr lang="fi-FI" dirty="0">
              <a:highlight>
                <a:srgbClr val="FFFFFF"/>
              </a:highlight>
            </a:endParaRPr>
          </a:p>
        </p:txBody>
      </p:sp>
      <p:sp>
        <p:nvSpPr>
          <p:cNvPr id="3" name="Tekstin paikkamerkki 2">
            <a:extLst>
              <a:ext uri="{FF2B5EF4-FFF2-40B4-BE49-F238E27FC236}">
                <a16:creationId xmlns:a16="http://schemas.microsoft.com/office/drawing/2014/main" id="{A9C428BE-77F1-4AFF-CDDF-F90576623515}"/>
              </a:ext>
            </a:extLst>
          </p:cNvPr>
          <p:cNvSpPr>
            <a:spLocks noGrp="1"/>
          </p:cNvSpPr>
          <p:nvPr>
            <p:ph type="body" sz="quarter" idx="13"/>
          </p:nvPr>
        </p:nvSpPr>
        <p:spPr/>
        <p:txBody>
          <a:bodyPr/>
          <a:lstStyle/>
          <a:p>
            <a:pPr marL="285750" indent="-285750">
              <a:lnSpc>
                <a:spcPct val="90000"/>
              </a:lnSpc>
              <a:buFont typeface="Arial"/>
              <a:buChar char="•"/>
            </a:pPr>
            <a:r>
              <a:rPr lang="en-US" dirty="0" err="1">
                <a:ea typeface="Calibri"/>
                <a:cs typeface="Calibri"/>
              </a:rPr>
              <a:t>Tämä</a:t>
            </a:r>
            <a:r>
              <a:rPr lang="en-US" dirty="0">
                <a:ea typeface="Calibri"/>
                <a:cs typeface="Calibri"/>
              </a:rPr>
              <a:t> </a:t>
            </a:r>
            <a:r>
              <a:rPr lang="en-US" dirty="0" err="1">
                <a:ea typeface="Calibri"/>
                <a:cs typeface="Calibri"/>
              </a:rPr>
              <a:t>nuorten</a:t>
            </a:r>
            <a:r>
              <a:rPr lang="en-US" dirty="0">
                <a:ea typeface="Calibri"/>
                <a:cs typeface="Calibri"/>
              </a:rPr>
              <a:t> </a:t>
            </a:r>
            <a:r>
              <a:rPr lang="en-US" dirty="0" err="1">
                <a:ea typeface="Calibri"/>
                <a:cs typeface="Calibri"/>
              </a:rPr>
              <a:t>työelämävalmennuksen</a:t>
            </a:r>
            <a:r>
              <a:rPr lang="en-US" dirty="0">
                <a:ea typeface="Calibri"/>
                <a:cs typeface="Calibri"/>
              </a:rPr>
              <a:t> </a:t>
            </a:r>
            <a:r>
              <a:rPr lang="en-US" dirty="0" err="1">
                <a:ea typeface="Calibri"/>
                <a:cs typeface="Calibri"/>
              </a:rPr>
              <a:t>pajamalli</a:t>
            </a:r>
            <a:r>
              <a:rPr lang="en-US" dirty="0">
                <a:ea typeface="Calibri"/>
                <a:cs typeface="Calibri"/>
              </a:rPr>
              <a:t> on </a:t>
            </a:r>
            <a:r>
              <a:rPr lang="en-US" dirty="0" err="1">
                <a:ea typeface="Calibri"/>
                <a:cs typeface="Calibri"/>
              </a:rPr>
              <a:t>syntynyt</a:t>
            </a:r>
            <a:r>
              <a:rPr lang="en-US" dirty="0">
                <a:ea typeface="Calibri"/>
                <a:cs typeface="Calibri"/>
              </a:rPr>
              <a:t> </a:t>
            </a:r>
            <a:r>
              <a:rPr lang="en-US" dirty="0" err="1">
                <a:ea typeface="Calibri"/>
                <a:cs typeface="Calibri"/>
              </a:rPr>
              <a:t>hankkeen</a:t>
            </a:r>
            <a:r>
              <a:rPr lang="en-US" dirty="0">
                <a:ea typeface="Calibri"/>
                <a:cs typeface="Calibri"/>
              </a:rPr>
              <a:t> Kohti </a:t>
            </a:r>
            <a:r>
              <a:rPr lang="en-US" dirty="0" err="1">
                <a:ea typeface="Calibri"/>
                <a:cs typeface="Calibri"/>
              </a:rPr>
              <a:t>työelämää</a:t>
            </a:r>
            <a:r>
              <a:rPr lang="en-US" dirty="0">
                <a:ea typeface="Calibri"/>
                <a:cs typeface="Calibri"/>
              </a:rPr>
              <a:t> - Nuorten </a:t>
            </a:r>
            <a:r>
              <a:rPr lang="en-US" dirty="0" err="1">
                <a:ea typeface="Calibri"/>
                <a:cs typeface="Calibri"/>
              </a:rPr>
              <a:t>valmennus</a:t>
            </a:r>
            <a:r>
              <a:rPr lang="en-US" dirty="0">
                <a:ea typeface="Calibri"/>
                <a:cs typeface="Calibri"/>
              </a:rPr>
              <a:t> -</a:t>
            </a:r>
            <a:r>
              <a:rPr lang="en-US" dirty="0" err="1">
                <a:ea typeface="Calibri"/>
                <a:cs typeface="Calibri"/>
              </a:rPr>
              <a:t>työpaketissa</a:t>
            </a:r>
            <a:r>
              <a:rPr lang="en-US" dirty="0">
                <a:ea typeface="Calibri"/>
                <a:cs typeface="Calibri"/>
              </a:rPr>
              <a:t> </a:t>
            </a:r>
            <a:r>
              <a:rPr lang="en-US" dirty="0" err="1">
                <a:ea typeface="Calibri"/>
                <a:cs typeface="Calibri"/>
              </a:rPr>
              <a:t>nuorisotyöpajan</a:t>
            </a:r>
            <a:r>
              <a:rPr lang="en-US" dirty="0">
                <a:ea typeface="Calibri"/>
                <a:cs typeface="Calibri"/>
              </a:rPr>
              <a:t> </a:t>
            </a:r>
            <a:r>
              <a:rPr lang="en-US" dirty="0" err="1">
                <a:ea typeface="Calibri"/>
                <a:cs typeface="Calibri"/>
              </a:rPr>
              <a:t>toimintaympäristössä</a:t>
            </a:r>
            <a:r>
              <a:rPr lang="en-US" dirty="0">
                <a:ea typeface="Calibri"/>
                <a:cs typeface="Calibri"/>
              </a:rPr>
              <a:t>.</a:t>
            </a:r>
          </a:p>
          <a:p>
            <a:pPr marL="285750" indent="-285750">
              <a:lnSpc>
                <a:spcPct val="90000"/>
              </a:lnSpc>
              <a:buFont typeface="Arial"/>
              <a:buChar char="•"/>
            </a:pPr>
            <a:r>
              <a:rPr lang="en-US" dirty="0">
                <a:ea typeface="Calibri"/>
                <a:cs typeface="Calibri"/>
              </a:rPr>
              <a:t> </a:t>
            </a:r>
            <a:r>
              <a:rPr lang="en-US" dirty="0" err="1">
                <a:ea typeface="Calibri"/>
                <a:cs typeface="Calibri"/>
              </a:rPr>
              <a:t>Valmennusta</a:t>
            </a:r>
            <a:r>
              <a:rPr lang="en-US" dirty="0">
                <a:ea typeface="Calibri"/>
                <a:cs typeface="Calibri"/>
              </a:rPr>
              <a:t> on </a:t>
            </a:r>
            <a:r>
              <a:rPr lang="en-US" dirty="0" err="1">
                <a:ea typeface="Calibri"/>
                <a:cs typeface="Calibri"/>
              </a:rPr>
              <a:t>kehitetty</a:t>
            </a:r>
            <a:r>
              <a:rPr lang="en-US" dirty="0">
                <a:ea typeface="Calibri"/>
                <a:cs typeface="Calibri"/>
              </a:rPr>
              <a:t> </a:t>
            </a:r>
            <a:r>
              <a:rPr lang="en-US" dirty="0" err="1">
                <a:ea typeface="Calibri"/>
                <a:cs typeface="Calibri"/>
              </a:rPr>
              <a:t>hankkeessa</a:t>
            </a:r>
            <a:r>
              <a:rPr lang="en-US" dirty="0">
                <a:ea typeface="Calibri"/>
                <a:cs typeface="Calibri"/>
              </a:rPr>
              <a:t> </a:t>
            </a:r>
            <a:r>
              <a:rPr lang="en-US" dirty="0" err="1">
                <a:ea typeface="Calibri"/>
                <a:cs typeface="Calibri"/>
              </a:rPr>
              <a:t>työskentevän</a:t>
            </a:r>
            <a:r>
              <a:rPr lang="en-US" dirty="0">
                <a:ea typeface="Calibri"/>
                <a:cs typeface="Calibri"/>
              </a:rPr>
              <a:t> </a:t>
            </a:r>
            <a:r>
              <a:rPr lang="en-US" dirty="0" err="1">
                <a:ea typeface="Calibri"/>
                <a:cs typeface="Calibri"/>
              </a:rPr>
              <a:t>asiantuntijan</a:t>
            </a:r>
            <a:r>
              <a:rPr lang="en-US" dirty="0">
                <a:ea typeface="Calibri"/>
                <a:cs typeface="Calibri"/>
              </a:rPr>
              <a:t>, </a:t>
            </a:r>
            <a:r>
              <a:rPr lang="en-US" dirty="0" err="1">
                <a:ea typeface="Calibri"/>
                <a:cs typeface="Calibri"/>
              </a:rPr>
              <a:t>pajalla</a:t>
            </a:r>
            <a:r>
              <a:rPr lang="en-US" dirty="0">
                <a:ea typeface="Calibri"/>
                <a:cs typeface="Calibri"/>
              </a:rPr>
              <a:t> </a:t>
            </a:r>
            <a:r>
              <a:rPr lang="en-US" dirty="0" err="1">
                <a:ea typeface="Calibri"/>
                <a:cs typeface="Calibri"/>
              </a:rPr>
              <a:t>työskentelevien</a:t>
            </a:r>
            <a:r>
              <a:rPr lang="en-US" dirty="0">
                <a:ea typeface="Calibri"/>
                <a:cs typeface="Calibri"/>
              </a:rPr>
              <a:t> </a:t>
            </a:r>
            <a:r>
              <a:rPr lang="en-US" dirty="0" err="1">
                <a:ea typeface="Calibri"/>
                <a:cs typeface="Calibri"/>
              </a:rPr>
              <a:t>ohjaajien</a:t>
            </a:r>
            <a:r>
              <a:rPr lang="en-US" dirty="0">
                <a:ea typeface="Calibri"/>
                <a:cs typeface="Calibri"/>
              </a:rPr>
              <a:t> ja </a:t>
            </a:r>
            <a:r>
              <a:rPr lang="en-US" dirty="0" err="1">
                <a:ea typeface="Calibri"/>
                <a:cs typeface="Calibri"/>
              </a:rPr>
              <a:t>pajanuorten</a:t>
            </a:r>
            <a:r>
              <a:rPr lang="en-US" dirty="0">
                <a:ea typeface="Calibri"/>
                <a:cs typeface="Calibri"/>
              </a:rPr>
              <a:t> </a:t>
            </a:r>
            <a:r>
              <a:rPr lang="en-US" dirty="0" err="1">
                <a:ea typeface="Calibri"/>
                <a:cs typeface="Calibri"/>
              </a:rPr>
              <a:t>kanssa</a:t>
            </a:r>
            <a:r>
              <a:rPr lang="en-US" dirty="0">
                <a:ea typeface="Calibri"/>
                <a:cs typeface="Calibri"/>
              </a:rPr>
              <a:t> </a:t>
            </a:r>
            <a:r>
              <a:rPr lang="en-US" dirty="0" err="1">
                <a:ea typeface="Calibri"/>
                <a:cs typeface="Calibri"/>
              </a:rPr>
              <a:t>yhteistyössä</a:t>
            </a:r>
            <a:r>
              <a:rPr lang="en-US" dirty="0">
                <a:ea typeface="Calibri"/>
                <a:cs typeface="Calibri"/>
              </a:rPr>
              <a:t>. </a:t>
            </a:r>
          </a:p>
          <a:p>
            <a:pPr marL="285750" indent="-285750">
              <a:lnSpc>
                <a:spcPct val="90000"/>
              </a:lnSpc>
              <a:buFont typeface="Arial"/>
              <a:buChar char="•"/>
            </a:pPr>
            <a:r>
              <a:rPr lang="en-US" dirty="0" err="1">
                <a:ea typeface="Calibri"/>
                <a:cs typeface="Calibri"/>
              </a:rPr>
              <a:t>Pajasarja</a:t>
            </a:r>
            <a:r>
              <a:rPr lang="en-US" dirty="0">
                <a:ea typeface="Calibri"/>
                <a:cs typeface="Calibri"/>
              </a:rPr>
              <a:t> </a:t>
            </a:r>
            <a:r>
              <a:rPr lang="en-US" dirty="0" err="1">
                <a:ea typeface="Calibri"/>
                <a:cs typeface="Calibri"/>
              </a:rPr>
              <a:t>toteutettiin</a:t>
            </a:r>
            <a:r>
              <a:rPr lang="en-US" dirty="0">
                <a:ea typeface="Calibri"/>
                <a:cs typeface="Calibri"/>
              </a:rPr>
              <a:t> </a:t>
            </a:r>
            <a:r>
              <a:rPr lang="en-US" dirty="0" err="1">
                <a:ea typeface="Calibri"/>
                <a:cs typeface="Calibri"/>
              </a:rPr>
              <a:t>hankkeen</a:t>
            </a:r>
            <a:r>
              <a:rPr lang="en-US" dirty="0">
                <a:ea typeface="Calibri"/>
                <a:cs typeface="Calibri"/>
              </a:rPr>
              <a:t> </a:t>
            </a:r>
            <a:r>
              <a:rPr lang="en-US" dirty="0" err="1">
                <a:ea typeface="Calibri"/>
                <a:cs typeface="Calibri"/>
              </a:rPr>
              <a:t>aikana</a:t>
            </a:r>
            <a:r>
              <a:rPr lang="en-US" dirty="0">
                <a:ea typeface="Calibri"/>
                <a:cs typeface="Calibri"/>
              </a:rPr>
              <a:t> </a:t>
            </a:r>
            <a:r>
              <a:rPr lang="en-US" dirty="0" err="1">
                <a:ea typeface="Calibri"/>
                <a:cs typeface="Calibri"/>
              </a:rPr>
              <a:t>kolme</a:t>
            </a:r>
            <a:r>
              <a:rPr lang="en-US" dirty="0">
                <a:ea typeface="Calibri"/>
                <a:cs typeface="Calibri"/>
              </a:rPr>
              <a:t> </a:t>
            </a:r>
            <a:r>
              <a:rPr lang="en-US" dirty="0" err="1">
                <a:ea typeface="Calibri"/>
                <a:cs typeface="Calibri"/>
              </a:rPr>
              <a:t>kertaa</a:t>
            </a:r>
            <a:r>
              <a:rPr lang="en-US" dirty="0">
                <a:ea typeface="Calibri"/>
                <a:cs typeface="Calibri"/>
              </a:rPr>
              <a:t> ja </a:t>
            </a:r>
            <a:r>
              <a:rPr lang="en-US" dirty="0" err="1">
                <a:ea typeface="Calibri"/>
                <a:cs typeface="Calibri"/>
              </a:rPr>
              <a:t>toteutuskertoja</a:t>
            </a:r>
            <a:r>
              <a:rPr lang="en-US" dirty="0">
                <a:ea typeface="Calibri"/>
                <a:cs typeface="Calibri"/>
              </a:rPr>
              <a:t> </a:t>
            </a:r>
            <a:r>
              <a:rPr lang="en-US" dirty="0" err="1">
                <a:ea typeface="Calibri"/>
                <a:cs typeface="Calibri"/>
              </a:rPr>
              <a:t>kehitettiin</a:t>
            </a:r>
            <a:r>
              <a:rPr lang="en-US" dirty="0">
                <a:ea typeface="Calibri"/>
                <a:cs typeface="Calibri"/>
              </a:rPr>
              <a:t> </a:t>
            </a:r>
            <a:r>
              <a:rPr lang="en-US" dirty="0" err="1">
                <a:ea typeface="Calibri"/>
                <a:cs typeface="Calibri"/>
              </a:rPr>
              <a:t>nuorilta</a:t>
            </a:r>
            <a:r>
              <a:rPr lang="en-US" dirty="0">
                <a:ea typeface="Calibri"/>
                <a:cs typeface="Calibri"/>
              </a:rPr>
              <a:t> </a:t>
            </a:r>
            <a:r>
              <a:rPr lang="en-US" dirty="0" err="1">
                <a:ea typeface="Calibri"/>
                <a:cs typeface="Calibri"/>
              </a:rPr>
              <a:t>saadun</a:t>
            </a:r>
            <a:r>
              <a:rPr lang="en-US" dirty="0">
                <a:ea typeface="Calibri"/>
                <a:cs typeface="Calibri"/>
              </a:rPr>
              <a:t> </a:t>
            </a:r>
            <a:r>
              <a:rPr lang="en-US" dirty="0" err="1">
                <a:ea typeface="Calibri"/>
                <a:cs typeface="Calibri"/>
              </a:rPr>
              <a:t>palautteen</a:t>
            </a:r>
            <a:r>
              <a:rPr lang="en-US" dirty="0">
                <a:ea typeface="Calibri"/>
                <a:cs typeface="Calibri"/>
              </a:rPr>
              <a:t> </a:t>
            </a:r>
            <a:r>
              <a:rPr lang="en-US" dirty="0" err="1">
                <a:ea typeface="Calibri"/>
                <a:cs typeface="Calibri"/>
              </a:rPr>
              <a:t>perusteella</a:t>
            </a:r>
            <a:r>
              <a:rPr lang="en-US" dirty="0">
                <a:ea typeface="Calibri"/>
                <a:cs typeface="Calibri"/>
              </a:rPr>
              <a:t>. </a:t>
            </a:r>
          </a:p>
          <a:p>
            <a:pPr marL="285750" indent="-285750">
              <a:lnSpc>
                <a:spcPct val="90000"/>
              </a:lnSpc>
              <a:buFont typeface="Arial"/>
              <a:buChar char="•"/>
            </a:pPr>
            <a:r>
              <a:rPr lang="en-US" dirty="0">
                <a:ea typeface="Calibri"/>
                <a:cs typeface="Calibri"/>
              </a:rPr>
              <a:t>Kiitos </a:t>
            </a:r>
            <a:r>
              <a:rPr lang="en-US" dirty="0" err="1">
                <a:ea typeface="Calibri"/>
                <a:cs typeface="Calibri"/>
              </a:rPr>
              <a:t>Nuorisotyöpaja</a:t>
            </a:r>
            <a:r>
              <a:rPr lang="en-US" dirty="0">
                <a:ea typeface="Calibri"/>
                <a:cs typeface="Calibri"/>
              </a:rPr>
              <a:t> Tuuma </a:t>
            </a:r>
            <a:r>
              <a:rPr lang="en-US" dirty="0" err="1">
                <a:ea typeface="Calibri"/>
                <a:cs typeface="Calibri"/>
              </a:rPr>
              <a:t>hyvästä</a:t>
            </a:r>
            <a:r>
              <a:rPr lang="en-US" dirty="0">
                <a:ea typeface="Calibri"/>
                <a:cs typeface="Calibri"/>
              </a:rPr>
              <a:t> </a:t>
            </a:r>
            <a:r>
              <a:rPr lang="en-US" dirty="0" err="1">
                <a:ea typeface="Calibri"/>
                <a:cs typeface="Calibri"/>
              </a:rPr>
              <a:t>kehittämisyhteistyöstä</a:t>
            </a:r>
            <a:r>
              <a:rPr lang="en-US" dirty="0">
                <a:ea typeface="Calibri"/>
                <a:cs typeface="Calibri"/>
              </a:rPr>
              <a:t>!</a:t>
            </a:r>
          </a:p>
          <a:p>
            <a:pPr>
              <a:lnSpc>
                <a:spcPct val="90000"/>
              </a:lnSpc>
            </a:pPr>
            <a:endParaRPr lang="en-US" dirty="0">
              <a:ea typeface="Calibri"/>
              <a:cs typeface="Calibri"/>
            </a:endParaRPr>
          </a:p>
          <a:p>
            <a:pPr>
              <a:lnSpc>
                <a:spcPct val="90000"/>
              </a:lnSpc>
            </a:pPr>
            <a:r>
              <a:rPr lang="en-US" b="1" dirty="0" err="1">
                <a:ea typeface="Calibri"/>
                <a:cs typeface="Calibri"/>
              </a:rPr>
              <a:t>Lohjalla</a:t>
            </a:r>
            <a:r>
              <a:rPr lang="en-US" b="1" dirty="0">
                <a:ea typeface="Calibri"/>
                <a:cs typeface="Calibri"/>
              </a:rPr>
              <a:t> 31.8.2026 </a:t>
            </a:r>
            <a:br>
              <a:rPr lang="en-US" dirty="0">
                <a:ea typeface="Calibri"/>
                <a:cs typeface="Calibri"/>
              </a:rPr>
            </a:br>
            <a:r>
              <a:rPr lang="en-US" i="1" dirty="0">
                <a:ea typeface="Calibri"/>
                <a:cs typeface="Calibri"/>
              </a:rPr>
              <a:t>Sari </a:t>
            </a:r>
            <a:r>
              <a:rPr lang="en-US" i="1" dirty="0" err="1">
                <a:ea typeface="Calibri"/>
                <a:cs typeface="Calibri"/>
              </a:rPr>
              <a:t>Huttu,lehtori</a:t>
            </a:r>
            <a:r>
              <a:rPr lang="en-US" i="1" dirty="0">
                <a:ea typeface="Calibri"/>
                <a:cs typeface="Calibri"/>
              </a:rPr>
              <a:t>, Humak</a:t>
            </a:r>
          </a:p>
          <a:p>
            <a:endParaRPr lang="fi-FI" dirty="0"/>
          </a:p>
        </p:txBody>
      </p:sp>
    </p:spTree>
    <p:extLst>
      <p:ext uri="{BB962C8B-B14F-4D97-AF65-F5344CB8AC3E}">
        <p14:creationId xmlns:p14="http://schemas.microsoft.com/office/powerpoint/2010/main" val="17356901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74FEC0-B680-2A8D-1C3D-1D281B04FE88}"/>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D185B76D-C824-4A5B-B5C6-9470DD7DCB5D}"/>
              </a:ext>
            </a:extLst>
          </p:cNvPr>
          <p:cNvSpPr>
            <a:spLocks noGrp="1"/>
          </p:cNvSpPr>
          <p:nvPr>
            <p:ph type="title"/>
          </p:nvPr>
        </p:nvSpPr>
        <p:spPr/>
        <p:txBody>
          <a:bodyPr/>
          <a:lstStyle/>
          <a:p>
            <a:r>
              <a:rPr lang="fi-FI" b="1" dirty="0" err="1">
                <a:highlight>
                  <a:srgbClr val="FFFFFF"/>
                </a:highlight>
              </a:rPr>
              <a:t>Get</a:t>
            </a:r>
            <a:r>
              <a:rPr lang="fi-FI" b="1" dirty="0">
                <a:highlight>
                  <a:srgbClr val="FFFFFF"/>
                </a:highlight>
              </a:rPr>
              <a:t> </a:t>
            </a:r>
            <a:r>
              <a:rPr lang="fi-FI" b="1" dirty="0" err="1">
                <a:highlight>
                  <a:srgbClr val="FFFFFF"/>
                </a:highlight>
              </a:rPr>
              <a:t>ready</a:t>
            </a:r>
            <a:r>
              <a:rPr lang="fi-FI" b="1" dirty="0">
                <a:highlight>
                  <a:srgbClr val="FFFFFF"/>
                </a:highlight>
              </a:rPr>
              <a:t>! </a:t>
            </a:r>
            <a:endParaRPr lang="fi-FI" dirty="0">
              <a:highlight>
                <a:srgbClr val="FFFFFF"/>
              </a:highlight>
            </a:endParaRPr>
          </a:p>
        </p:txBody>
      </p:sp>
      <p:sp>
        <p:nvSpPr>
          <p:cNvPr id="3" name="Tekstin paikkamerkki 2">
            <a:extLst>
              <a:ext uri="{FF2B5EF4-FFF2-40B4-BE49-F238E27FC236}">
                <a16:creationId xmlns:a16="http://schemas.microsoft.com/office/drawing/2014/main" id="{AC3F4267-E104-C009-4899-B1B294806568}"/>
              </a:ext>
            </a:extLst>
          </p:cNvPr>
          <p:cNvSpPr>
            <a:spLocks noGrp="1"/>
          </p:cNvSpPr>
          <p:nvPr>
            <p:ph type="body" sz="quarter" idx="13"/>
          </p:nvPr>
        </p:nvSpPr>
        <p:spPr/>
        <p:txBody>
          <a:bodyPr/>
          <a:lstStyle/>
          <a:p>
            <a:pPr marL="285750" indent="-285750">
              <a:lnSpc>
                <a:spcPct val="90000"/>
              </a:lnSpc>
              <a:buFont typeface="Arial"/>
              <a:buChar char="•"/>
            </a:pPr>
            <a:r>
              <a:rPr lang="fi-FI" sz="2000" dirty="0">
                <a:highlight>
                  <a:srgbClr val="FFFFFF"/>
                </a:highlight>
                <a:ea typeface="Calibri"/>
                <a:cs typeface="Calibri"/>
              </a:rPr>
              <a:t>Kartoita osallistuvalta ryhmältä heidän tarpeitaan ja toiveitaan valmennuksen suhteen. </a:t>
            </a:r>
            <a:endParaRPr lang="en-US" sz="2000" dirty="0">
              <a:ea typeface="Calibri"/>
              <a:cs typeface="Calibri"/>
            </a:endParaRPr>
          </a:p>
          <a:p>
            <a:pPr marL="285750" indent="-285750">
              <a:lnSpc>
                <a:spcPct val="90000"/>
              </a:lnSpc>
              <a:buFont typeface="Arial"/>
              <a:buChar char="•"/>
            </a:pPr>
            <a:r>
              <a:rPr lang="fi-FI" sz="2000" dirty="0">
                <a:highlight>
                  <a:srgbClr val="FFFFFF"/>
                </a:highlight>
                <a:ea typeface="Calibri"/>
                <a:cs typeface="Calibri"/>
              </a:rPr>
              <a:t>Teemoita valmennus kohderyhmän tarpeet huomioiden. </a:t>
            </a:r>
            <a:endParaRPr lang="en-US" sz="2000" dirty="0">
              <a:ea typeface="Calibri"/>
              <a:cs typeface="Calibri"/>
            </a:endParaRPr>
          </a:p>
          <a:p>
            <a:pPr marL="285750" indent="-285750">
              <a:lnSpc>
                <a:spcPct val="90000"/>
              </a:lnSpc>
              <a:buFont typeface="Arial"/>
              <a:buChar char="•"/>
            </a:pPr>
            <a:r>
              <a:rPr lang="fi-FI" sz="2000" dirty="0">
                <a:highlight>
                  <a:srgbClr val="FFFFFF"/>
                </a:highlight>
                <a:ea typeface="Calibri"/>
                <a:cs typeface="Calibri"/>
              </a:rPr>
              <a:t>Jos et työskentele päivittäin ryhmän kanssa, pyri tutustumaan heihin etukäteen. Voit vaikka vierailla nuorten ryhmässä ja kysellä suullisesti/kyselyn avulla heidän taustojaan ja tarpeitaan.</a:t>
            </a:r>
            <a:endParaRPr lang="en-US" sz="2000" dirty="0">
              <a:ea typeface="Calibri"/>
              <a:cs typeface="Calibri"/>
            </a:endParaRPr>
          </a:p>
          <a:p>
            <a:pPr marL="285750" indent="-285750">
              <a:lnSpc>
                <a:spcPct val="90000"/>
              </a:lnSpc>
              <a:buFont typeface="Arial"/>
              <a:buChar char="•"/>
            </a:pPr>
            <a:r>
              <a:rPr lang="fi-FI" sz="2000" dirty="0">
                <a:highlight>
                  <a:srgbClr val="FFFFFF"/>
                </a:highlight>
                <a:ea typeface="Calibri"/>
                <a:cs typeface="Calibri"/>
              </a:rPr>
              <a:t>Ota huomioon pedagogisissa ratkaisuissa mahdolliset erityisen tuen tarpeet.</a:t>
            </a:r>
            <a:br>
              <a:rPr lang="en-US" sz="2000" dirty="0"/>
            </a:br>
            <a:endParaRPr lang="en-US" sz="2000" dirty="0"/>
          </a:p>
          <a:p>
            <a:endParaRPr lang="fi-FI" dirty="0"/>
          </a:p>
        </p:txBody>
      </p:sp>
    </p:spTree>
    <p:extLst>
      <p:ext uri="{BB962C8B-B14F-4D97-AF65-F5344CB8AC3E}">
        <p14:creationId xmlns:p14="http://schemas.microsoft.com/office/powerpoint/2010/main" val="17263313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D2493E-659A-2DE6-6A46-992CBE921A91}"/>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EC1A1295-0F7A-2602-05B9-7D1B8A832B54}"/>
              </a:ext>
            </a:extLst>
          </p:cNvPr>
          <p:cNvSpPr>
            <a:spLocks noGrp="1"/>
          </p:cNvSpPr>
          <p:nvPr>
            <p:ph type="title"/>
          </p:nvPr>
        </p:nvSpPr>
        <p:spPr/>
        <p:txBody>
          <a:bodyPr>
            <a:normAutofit fontScale="90000"/>
          </a:bodyPr>
          <a:lstStyle/>
          <a:p>
            <a:r>
              <a:rPr lang="fi-FI" b="1" dirty="0">
                <a:highlight>
                  <a:srgbClr val="FFFFFF"/>
                </a:highlight>
                <a:ea typeface="Calibri"/>
                <a:cs typeface="Calibri"/>
              </a:rPr>
              <a:t>Kehittämistyön teoreettinen viitekehys</a:t>
            </a:r>
            <a:br>
              <a:rPr lang="fi-FI" b="1" dirty="0">
                <a:highlight>
                  <a:srgbClr val="BFE3EF"/>
                </a:highlight>
                <a:ea typeface="Calibri"/>
                <a:cs typeface="Calibri"/>
              </a:rPr>
            </a:br>
            <a:endParaRPr lang="fi-FI" dirty="0">
              <a:solidFill>
                <a:schemeClr val="bg1"/>
              </a:solidFill>
              <a:highlight>
                <a:srgbClr val="BFE3EF"/>
              </a:highlight>
            </a:endParaRPr>
          </a:p>
        </p:txBody>
      </p:sp>
      <p:sp>
        <p:nvSpPr>
          <p:cNvPr id="3" name="Tekstin paikkamerkki 2">
            <a:extLst>
              <a:ext uri="{FF2B5EF4-FFF2-40B4-BE49-F238E27FC236}">
                <a16:creationId xmlns:a16="http://schemas.microsoft.com/office/drawing/2014/main" id="{04FEC191-8EDB-D537-BD17-A3CDEB80B4C1}"/>
              </a:ext>
            </a:extLst>
          </p:cNvPr>
          <p:cNvSpPr>
            <a:spLocks noGrp="1"/>
          </p:cNvSpPr>
          <p:nvPr>
            <p:ph type="body" sz="quarter" idx="13"/>
          </p:nvPr>
        </p:nvSpPr>
        <p:spPr/>
        <p:txBody>
          <a:bodyPr/>
          <a:lstStyle/>
          <a:p>
            <a:r>
              <a:rPr lang="fi-FI" sz="2000" b="1" dirty="0">
                <a:highlight>
                  <a:srgbClr val="FFFFFF"/>
                </a:highlight>
                <a:latin typeface="Tahoma" panose="020B0604030504040204" pitchFamily="34" charset="0"/>
                <a:ea typeface="Tahoma" panose="020B0604030504040204" pitchFamily="34" charset="0"/>
                <a:cs typeface="Tahoma" panose="020B0604030504040204" pitchFamily="34" charset="0"/>
              </a:rPr>
              <a:t>Toimivan valmennuksen taustalla on tietoinen ohjausote, jossa voi hyödyntää esimerkiksi seuraavia viitekehyksiä:</a:t>
            </a:r>
          </a:p>
          <a:p>
            <a:pPr marL="285750" indent="-285750">
              <a:buFont typeface="Symbol"/>
              <a:buChar char="•"/>
            </a:pPr>
            <a:r>
              <a:rPr lang="fi-FI" sz="2000" dirty="0">
                <a:highlight>
                  <a:srgbClr val="FFFFFF"/>
                </a:highlight>
                <a:latin typeface="Tahoma" panose="020B0604030504040204" pitchFamily="34" charset="0"/>
                <a:ea typeface="Tahoma" panose="020B0604030504040204" pitchFamily="34" charset="0"/>
                <a:cs typeface="Tahoma" panose="020B0604030504040204" pitchFamily="34" charset="0"/>
              </a:rPr>
              <a:t>Sosiaalipedagoginen työote: </a:t>
            </a:r>
            <a:r>
              <a:rPr lang="fi-FI" sz="2000" u="sng" dirty="0">
                <a:highlight>
                  <a:srgbClr val="FFFFFF"/>
                </a:highlight>
                <a:latin typeface="Tahoma" panose="020B0604030504040204" pitchFamily="34" charset="0"/>
                <a:ea typeface="Tahoma" panose="020B0604030504040204" pitchFamily="34" charset="0"/>
                <a:cs typeface="Tahoma" panose="020B0604030504040204" pitchFamily="34" charset="0"/>
                <a:hlinkClick r:id="rId2"/>
              </a:rPr>
              <a:t>Työelämä | Sosiaalipedagogiikka</a:t>
            </a:r>
            <a:endParaRPr lang="fi-FI" sz="2000" dirty="0">
              <a:highlight>
                <a:srgbClr val="FFFFFF"/>
              </a:highlight>
              <a:latin typeface="Tahoma" panose="020B0604030504040204" pitchFamily="34" charset="0"/>
              <a:ea typeface="Tahoma" panose="020B0604030504040204" pitchFamily="34" charset="0"/>
              <a:cs typeface="Tahoma" panose="020B0604030504040204" pitchFamily="34" charset="0"/>
            </a:endParaRPr>
          </a:p>
          <a:p>
            <a:pPr marL="285750" indent="-285750">
              <a:buFont typeface="Symbol"/>
              <a:buChar char="•"/>
            </a:pPr>
            <a:r>
              <a:rPr lang="fi-FI" sz="2000" dirty="0">
                <a:highlight>
                  <a:srgbClr val="FFFFFF"/>
                </a:highlight>
                <a:latin typeface="Tahoma" panose="020B0604030504040204" pitchFamily="34" charset="0"/>
                <a:ea typeface="Tahoma" panose="020B0604030504040204" pitchFamily="34" charset="0"/>
                <a:cs typeface="Tahoma" panose="020B0604030504040204" pitchFamily="34" charset="0"/>
              </a:rPr>
              <a:t>Myönteinen tunnistaminen: </a:t>
            </a:r>
            <a:r>
              <a:rPr lang="fi-FI" sz="2000" u="sng" dirty="0">
                <a:highlight>
                  <a:srgbClr val="FFFFFF"/>
                </a:highlight>
                <a:latin typeface="Tahoma" panose="020B0604030504040204" pitchFamily="34" charset="0"/>
                <a:ea typeface="Tahoma" panose="020B0604030504040204" pitchFamily="34" charset="0"/>
                <a:cs typeface="Tahoma" panose="020B0604030504040204" pitchFamily="34" charset="0"/>
                <a:hlinkClick r:id="rId3"/>
              </a:rPr>
              <a:t>PDF-näkymä tiedostosta Myonteinen tunnistaminen.pdf</a:t>
            </a:r>
            <a:endParaRPr lang="fi-FI" sz="2000" u="sng" dirty="0">
              <a:highlight>
                <a:srgbClr val="FFFFFF"/>
              </a:highlight>
              <a:latin typeface="Tahoma" panose="020B0604030504040204" pitchFamily="34" charset="0"/>
              <a:ea typeface="Tahoma" panose="020B0604030504040204" pitchFamily="34" charset="0"/>
              <a:cs typeface="Tahoma" panose="020B0604030504040204" pitchFamily="34" charset="0"/>
            </a:endParaRPr>
          </a:p>
          <a:p>
            <a:pPr marL="285750" indent="-285750">
              <a:buFont typeface="Symbol"/>
              <a:buChar char="•"/>
            </a:pPr>
            <a:endParaRPr lang="fi-FI" sz="2000" u="sng" dirty="0">
              <a:highlight>
                <a:srgbClr val="FFFFFF"/>
              </a:highlight>
              <a:latin typeface="Tahoma" panose="020B0604030504040204" pitchFamily="34" charset="0"/>
              <a:ea typeface="Tahoma" panose="020B0604030504040204" pitchFamily="34" charset="0"/>
              <a:cs typeface="Tahoma" panose="020B0604030504040204" pitchFamily="34" charset="0"/>
            </a:endParaRPr>
          </a:p>
          <a:p>
            <a:r>
              <a:rPr lang="fi-FI" sz="2000" dirty="0">
                <a:highlight>
                  <a:srgbClr val="FFFFFF"/>
                </a:highlight>
                <a:latin typeface="Tahoma" panose="020B0604030504040204" pitchFamily="34" charset="0"/>
                <a:ea typeface="Tahoma" panose="020B0604030504040204" pitchFamily="34" charset="0"/>
                <a:cs typeface="Tahoma" panose="020B0604030504040204" pitchFamily="34" charset="0"/>
              </a:rPr>
              <a:t>TREENI-hankkeessa toiminnan teoreettisena viitekehyksenä on ollut sosiaalipedagoginen työote.</a:t>
            </a:r>
          </a:p>
          <a:p>
            <a:pPr>
              <a:lnSpc>
                <a:spcPct val="90000"/>
              </a:lnSpc>
            </a:pPr>
            <a:br>
              <a:rPr lang="en-US" sz="2000" dirty="0"/>
            </a:br>
            <a:endParaRPr lang="en-US" sz="2000" dirty="0"/>
          </a:p>
          <a:p>
            <a:endParaRPr lang="fi-FI" dirty="0"/>
          </a:p>
        </p:txBody>
      </p:sp>
    </p:spTree>
    <p:extLst>
      <p:ext uri="{BB962C8B-B14F-4D97-AF65-F5344CB8AC3E}">
        <p14:creationId xmlns:p14="http://schemas.microsoft.com/office/powerpoint/2010/main" val="2079232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AD612B-C5BE-9905-FE62-A7D5AF89E085}"/>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CAFC425B-6B33-C4BC-EA33-34EBE9FAEFCD}"/>
              </a:ext>
            </a:extLst>
          </p:cNvPr>
          <p:cNvSpPr>
            <a:spLocks noGrp="1"/>
          </p:cNvSpPr>
          <p:nvPr>
            <p:ph type="title"/>
          </p:nvPr>
        </p:nvSpPr>
        <p:spPr/>
        <p:txBody>
          <a:bodyPr>
            <a:normAutofit fontScale="90000"/>
          </a:bodyPr>
          <a:lstStyle/>
          <a:p>
            <a:r>
              <a:rPr lang="fi-FI" b="1" dirty="0">
                <a:highlight>
                  <a:srgbClr val="FFFFFF"/>
                </a:highlight>
                <a:ea typeface="Calibri"/>
                <a:cs typeface="Calibri"/>
              </a:rPr>
              <a:t>Erilaisen </a:t>
            </a:r>
            <a:r>
              <a:rPr lang="fi-FI" b="1" dirty="0" err="1">
                <a:highlight>
                  <a:srgbClr val="FFFFFF"/>
                </a:highlight>
                <a:ea typeface="Calibri"/>
                <a:cs typeface="Calibri"/>
              </a:rPr>
              <a:t>oppijuuden</a:t>
            </a:r>
            <a:r>
              <a:rPr lang="fi-FI" b="1" dirty="0">
                <a:highlight>
                  <a:srgbClr val="FFFFFF"/>
                </a:highlight>
                <a:ea typeface="Calibri"/>
                <a:cs typeface="Calibri"/>
              </a:rPr>
              <a:t> näkökulma</a:t>
            </a:r>
            <a:br>
              <a:rPr lang="fi-FI" b="1" dirty="0">
                <a:highlight>
                  <a:srgbClr val="BFE3EF"/>
                </a:highlight>
                <a:ea typeface="Calibri"/>
                <a:cs typeface="Calibri"/>
              </a:rPr>
            </a:br>
            <a:endParaRPr lang="fi-FI" dirty="0">
              <a:solidFill>
                <a:schemeClr val="bg1"/>
              </a:solidFill>
              <a:highlight>
                <a:srgbClr val="BFE3EF"/>
              </a:highlight>
            </a:endParaRPr>
          </a:p>
        </p:txBody>
      </p:sp>
      <p:sp>
        <p:nvSpPr>
          <p:cNvPr id="3" name="Tekstin paikkamerkki 2">
            <a:extLst>
              <a:ext uri="{FF2B5EF4-FFF2-40B4-BE49-F238E27FC236}">
                <a16:creationId xmlns:a16="http://schemas.microsoft.com/office/drawing/2014/main" id="{51FD7EB0-53A5-8AB6-4FB6-53B0F19E18FC}"/>
              </a:ext>
            </a:extLst>
          </p:cNvPr>
          <p:cNvSpPr>
            <a:spLocks noGrp="1"/>
          </p:cNvSpPr>
          <p:nvPr>
            <p:ph type="body" sz="quarter" idx="13"/>
          </p:nvPr>
        </p:nvSpPr>
        <p:spPr/>
        <p:txBody>
          <a:bodyPr/>
          <a:lstStyle/>
          <a:p>
            <a:r>
              <a:rPr lang="fi-FI" sz="2000" b="1" dirty="0">
                <a:highlight>
                  <a:srgbClr val="FFFFFF"/>
                </a:highlight>
                <a:latin typeface="Tahoma" panose="020B0604030504040204" pitchFamily="34" charset="0"/>
                <a:ea typeface="Tahoma" panose="020B0604030504040204" pitchFamily="34" charset="0"/>
                <a:cs typeface="Tahoma" panose="020B0604030504040204" pitchFamily="34" charset="0"/>
              </a:rPr>
              <a:t>Valmennuksessa on tärkeää huomioida:</a:t>
            </a:r>
            <a:endParaRPr lang="fi-FI" sz="2000" dirty="0">
              <a:highlight>
                <a:srgbClr val="FFFFFF"/>
              </a:highlight>
              <a:latin typeface="Tahoma" panose="020B0604030504040204" pitchFamily="34" charset="0"/>
              <a:ea typeface="Tahoma" panose="020B0604030504040204" pitchFamily="34" charset="0"/>
              <a:cs typeface="Tahoma" panose="020B0604030504040204" pitchFamily="34" charset="0"/>
            </a:endParaRPr>
          </a:p>
          <a:p>
            <a:pPr marL="285750" indent="-285750">
              <a:buFont typeface="Symbol"/>
              <a:buChar char="•"/>
            </a:pPr>
            <a:r>
              <a:rPr lang="fi-FI" sz="2000" dirty="0">
                <a:highlight>
                  <a:srgbClr val="FFFFFF"/>
                </a:highlight>
                <a:latin typeface="Tahoma" panose="020B0604030504040204" pitchFamily="34" charset="0"/>
                <a:ea typeface="Tahoma" panose="020B0604030504040204" pitchFamily="34" charset="0"/>
                <a:cs typeface="Tahoma" panose="020B0604030504040204" pitchFamily="34" charset="0"/>
              </a:rPr>
              <a:t>erilaiset oppimistyylit</a:t>
            </a:r>
          </a:p>
          <a:p>
            <a:pPr marL="285750" indent="-285750">
              <a:buFont typeface="Symbol"/>
              <a:buChar char="•"/>
            </a:pPr>
            <a:r>
              <a:rPr lang="fi-FI" sz="2000" dirty="0">
                <a:highlight>
                  <a:srgbClr val="FFFFFF"/>
                </a:highlight>
                <a:latin typeface="Tahoma" panose="020B0604030504040204" pitchFamily="34" charset="0"/>
                <a:ea typeface="Tahoma" panose="020B0604030504040204" pitchFamily="34" charset="0"/>
                <a:cs typeface="Tahoma" panose="020B0604030504040204" pitchFamily="34" charset="0"/>
              </a:rPr>
              <a:t>kulttuurinen ja kielellinen moninaisuus</a:t>
            </a:r>
          </a:p>
          <a:p>
            <a:pPr marL="285750" indent="-285750">
              <a:buFont typeface="Symbol"/>
              <a:buChar char="•"/>
            </a:pPr>
            <a:r>
              <a:rPr lang="fi-FI" sz="2000" dirty="0">
                <a:highlight>
                  <a:srgbClr val="FFFFFF"/>
                </a:highlight>
                <a:latin typeface="Tahoma" panose="020B0604030504040204" pitchFamily="34" charset="0"/>
                <a:ea typeface="Tahoma" panose="020B0604030504040204" pitchFamily="34" charset="0"/>
                <a:cs typeface="Tahoma" panose="020B0604030504040204" pitchFamily="34" charset="0"/>
              </a:rPr>
              <a:t>yksilölliset vahvuudet ja tuen tarpeet</a:t>
            </a:r>
          </a:p>
          <a:p>
            <a:endParaRPr lang="fi-FI" sz="2000" b="1" dirty="0">
              <a:highlight>
                <a:srgbClr val="FFFFFF"/>
              </a:highlight>
              <a:latin typeface="Tahoma" panose="020B0604030504040204" pitchFamily="34" charset="0"/>
              <a:ea typeface="Tahoma" panose="020B0604030504040204" pitchFamily="34" charset="0"/>
              <a:cs typeface="Tahoma" panose="020B0604030504040204" pitchFamily="34" charset="0"/>
            </a:endParaRPr>
          </a:p>
          <a:p>
            <a:r>
              <a:rPr lang="fi-FI" sz="2000" dirty="0">
                <a:highlight>
                  <a:srgbClr val="FFFFFF"/>
                </a:highlight>
                <a:latin typeface="Tahoma" panose="020B0604030504040204" pitchFamily="34" charset="0"/>
                <a:ea typeface="Tahoma" panose="020B0604030504040204" pitchFamily="34" charset="0"/>
                <a:cs typeface="Tahoma" panose="020B0604030504040204" pitchFamily="34" charset="0"/>
              </a:rPr>
              <a:t>📘 Hyödynnä tarvittaessa esimerkiksi Erilaisten oppijoiden liiton materiaaleja: </a:t>
            </a:r>
            <a:r>
              <a:rPr lang="fi-FI" sz="2000" u="sng" dirty="0">
                <a:highlight>
                  <a:srgbClr val="FFFFFF"/>
                </a:highlight>
                <a:latin typeface="Tahoma" panose="020B0604030504040204" pitchFamily="34" charset="0"/>
                <a:ea typeface="Tahoma" panose="020B0604030504040204" pitchFamily="34" charset="0"/>
                <a:cs typeface="Tahoma" panose="020B0604030504040204" pitchFamily="34" charset="0"/>
                <a:hlinkClick r:id="rId2"/>
              </a:rPr>
              <a:t>Erilaisten oppijoiden liitto</a:t>
            </a:r>
            <a:endParaRPr lang="fi-FI" sz="2000" dirty="0">
              <a:highlight>
                <a:srgbClr val="FFFFFF"/>
              </a:highlight>
              <a:latin typeface="Tahoma" panose="020B0604030504040204" pitchFamily="34" charset="0"/>
              <a:ea typeface="Tahoma" panose="020B0604030504040204" pitchFamily="34" charset="0"/>
              <a:cs typeface="Tahoma" panose="020B0604030504040204" pitchFamily="34" charset="0"/>
            </a:endParaRPr>
          </a:p>
          <a:p>
            <a:pPr algn="ctr"/>
            <a:endParaRPr lang="fi-FI" sz="2000" dirty="0">
              <a:highlight>
                <a:srgbClr val="FFFFFF"/>
              </a:highlight>
              <a:ea typeface="Calibri"/>
              <a:cs typeface="Calibri"/>
            </a:endParaRPr>
          </a:p>
          <a:p>
            <a:pPr>
              <a:lnSpc>
                <a:spcPct val="90000"/>
              </a:lnSpc>
            </a:pPr>
            <a:br>
              <a:rPr lang="en-US" sz="2000" dirty="0"/>
            </a:br>
            <a:endParaRPr lang="en-US" sz="2000" dirty="0"/>
          </a:p>
          <a:p>
            <a:endParaRPr lang="fi-FI" dirty="0"/>
          </a:p>
        </p:txBody>
      </p:sp>
    </p:spTree>
    <p:extLst>
      <p:ext uri="{BB962C8B-B14F-4D97-AF65-F5344CB8AC3E}">
        <p14:creationId xmlns:p14="http://schemas.microsoft.com/office/powerpoint/2010/main" val="38049325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28E2D2D-AFE5-C181-6946-1174FF27ADD2}"/>
              </a:ext>
            </a:extLst>
          </p:cNvPr>
          <p:cNvSpPr>
            <a:spLocks noGrp="1"/>
          </p:cNvSpPr>
          <p:nvPr>
            <p:ph type="title"/>
          </p:nvPr>
        </p:nvSpPr>
        <p:spPr/>
        <p:txBody>
          <a:bodyPr>
            <a:normAutofit fontScale="90000"/>
          </a:bodyPr>
          <a:lstStyle/>
          <a:p>
            <a:r>
              <a:rPr lang="fi-FI" b="1" dirty="0">
                <a:ea typeface="Calibri"/>
                <a:cs typeface="Calibri"/>
              </a:rPr>
              <a:t>Kuuden työelämävalmennuksen pajasarja</a:t>
            </a:r>
            <a:br>
              <a:rPr lang="en-US" sz="2400" dirty="0">
                <a:ea typeface="Calibri"/>
                <a:cs typeface="Calibri"/>
              </a:rPr>
            </a:br>
            <a:endParaRPr lang="fi-FI" dirty="0"/>
          </a:p>
        </p:txBody>
      </p:sp>
      <p:sp>
        <p:nvSpPr>
          <p:cNvPr id="3" name="Tekstin paikkamerkki 2">
            <a:extLst>
              <a:ext uri="{FF2B5EF4-FFF2-40B4-BE49-F238E27FC236}">
                <a16:creationId xmlns:a16="http://schemas.microsoft.com/office/drawing/2014/main" id="{2F9B347B-1A4A-1860-2978-5AB51F7D6F42}"/>
              </a:ext>
            </a:extLst>
          </p:cNvPr>
          <p:cNvSpPr>
            <a:spLocks noGrp="1"/>
          </p:cNvSpPr>
          <p:nvPr>
            <p:ph type="body" sz="quarter" idx="13"/>
          </p:nvPr>
        </p:nvSpPr>
        <p:spPr>
          <a:xfrm>
            <a:off x="1055688" y="2097088"/>
            <a:ext cx="3867186" cy="3796816"/>
          </a:xfrm>
        </p:spPr>
        <p:txBody>
          <a:bodyPr>
            <a:normAutofit/>
          </a:bodyPr>
          <a:lstStyle/>
          <a:p>
            <a:pPr>
              <a:lnSpc>
                <a:spcPct val="90000"/>
              </a:lnSpc>
            </a:pPr>
            <a:r>
              <a:rPr lang="fi-FI" b="1" dirty="0">
                <a:solidFill>
                  <a:schemeClr val="bg1"/>
                </a:solidFill>
                <a:highlight>
                  <a:srgbClr val="A839C9"/>
                </a:highlight>
                <a:ea typeface="Calibri"/>
                <a:cs typeface="Calibri"/>
              </a:rPr>
              <a:t>1.kerta: Kohti työelämää 1 </a:t>
            </a:r>
          </a:p>
          <a:p>
            <a:pPr>
              <a:lnSpc>
                <a:spcPct val="90000"/>
              </a:lnSpc>
            </a:pPr>
            <a:r>
              <a:rPr lang="fi-FI" dirty="0">
                <a:highlight>
                  <a:srgbClr val="FFFFFF"/>
                </a:highlight>
                <a:ea typeface="Calibri"/>
                <a:cs typeface="Calibri"/>
              </a:rPr>
              <a:t>Oman osaamisen ja vahvuuksien tunnistaminen, CV:n teko       				   </a:t>
            </a:r>
            <a:endParaRPr lang="en-US" dirty="0">
              <a:ea typeface="Calibri"/>
              <a:cs typeface="Calibri"/>
            </a:endParaRPr>
          </a:p>
          <a:p>
            <a:pPr>
              <a:lnSpc>
                <a:spcPct val="90000"/>
              </a:lnSpc>
            </a:pPr>
            <a:r>
              <a:rPr lang="fi-FI" b="1" dirty="0">
                <a:highlight>
                  <a:srgbClr val="BFE3EF"/>
                </a:highlight>
                <a:ea typeface="Calibri"/>
                <a:cs typeface="Calibri"/>
              </a:rPr>
              <a:t>2. kerta: Kohti työelämää 2  </a:t>
            </a:r>
          </a:p>
          <a:p>
            <a:pPr>
              <a:lnSpc>
                <a:spcPct val="90000"/>
              </a:lnSpc>
            </a:pPr>
            <a:r>
              <a:rPr lang="fi-FI" dirty="0">
                <a:highlight>
                  <a:srgbClr val="FFFFFF"/>
                </a:highlight>
                <a:ea typeface="Calibri"/>
                <a:cs typeface="Calibri"/>
              </a:rPr>
              <a:t>Dokumenttien työstöpaja ohjaajien avulla</a:t>
            </a:r>
          </a:p>
          <a:p>
            <a:pPr>
              <a:lnSpc>
                <a:spcPct val="90000"/>
              </a:lnSpc>
            </a:pPr>
            <a:r>
              <a:rPr lang="fi-FI" b="1" dirty="0">
                <a:highlight>
                  <a:srgbClr val="FEF4AF"/>
                </a:highlight>
                <a:ea typeface="Calibri"/>
                <a:cs typeface="Calibri"/>
              </a:rPr>
              <a:t>3. kerta: Työnhakua 1 </a:t>
            </a:r>
            <a:r>
              <a:rPr lang="fi-FI" b="1" dirty="0">
                <a:highlight>
                  <a:srgbClr val="FFFFFF"/>
                </a:highlight>
                <a:ea typeface="Calibri"/>
                <a:cs typeface="Calibri"/>
              </a:rPr>
              <a:t> </a:t>
            </a:r>
            <a:r>
              <a:rPr lang="fi-FI" dirty="0">
                <a:highlight>
                  <a:srgbClr val="FFFFFF"/>
                </a:highlight>
                <a:ea typeface="Calibri"/>
                <a:cs typeface="Calibri"/>
              </a:rPr>
              <a:t>    </a:t>
            </a:r>
          </a:p>
          <a:p>
            <a:pPr>
              <a:lnSpc>
                <a:spcPct val="90000"/>
              </a:lnSpc>
            </a:pPr>
            <a:r>
              <a:rPr lang="fi-FI" dirty="0">
                <a:highlight>
                  <a:srgbClr val="FFFFFF"/>
                </a:highlight>
                <a:ea typeface="Calibri"/>
                <a:cs typeface="Calibri"/>
              </a:rPr>
              <a:t>Työnhakua, työhakemukset, työhaastattelut</a:t>
            </a:r>
            <a:endParaRPr lang="en-US" dirty="0">
              <a:ea typeface="Calibri"/>
              <a:cs typeface="Calibri"/>
            </a:endParaRPr>
          </a:p>
          <a:p>
            <a:endParaRPr lang="fi-FI" dirty="0"/>
          </a:p>
        </p:txBody>
      </p:sp>
      <p:sp>
        <p:nvSpPr>
          <p:cNvPr id="5" name="Tekstiruutu 4">
            <a:extLst>
              <a:ext uri="{FF2B5EF4-FFF2-40B4-BE49-F238E27FC236}">
                <a16:creationId xmlns:a16="http://schemas.microsoft.com/office/drawing/2014/main" id="{26AD298A-6392-444E-69BD-2BE3F44CBA43}"/>
              </a:ext>
            </a:extLst>
          </p:cNvPr>
          <p:cNvSpPr txBox="1"/>
          <p:nvPr/>
        </p:nvSpPr>
        <p:spPr>
          <a:xfrm>
            <a:off x="5276813" y="2097088"/>
            <a:ext cx="4568935" cy="2336024"/>
          </a:xfrm>
          <a:prstGeom prst="rect">
            <a:avLst/>
          </a:prstGeom>
          <a:noFill/>
        </p:spPr>
        <p:txBody>
          <a:bodyPr wrap="square">
            <a:spAutoFit/>
          </a:bodyPr>
          <a:lstStyle/>
          <a:p>
            <a:pPr>
              <a:lnSpc>
                <a:spcPct val="90000"/>
              </a:lnSpc>
            </a:pPr>
            <a:r>
              <a:rPr lang="fi-FI" sz="1800" b="1" dirty="0">
                <a:highlight>
                  <a:srgbClr val="FFB549"/>
                </a:highlight>
                <a:ea typeface="Calibri"/>
                <a:cs typeface="Calibri"/>
              </a:rPr>
              <a:t>4. kerta: Työnhakua 2 </a:t>
            </a:r>
            <a:r>
              <a:rPr lang="fi-FI" sz="1800" dirty="0">
                <a:highlight>
                  <a:srgbClr val="FFFFFF"/>
                </a:highlight>
                <a:ea typeface="Calibri"/>
                <a:cs typeface="Calibri"/>
              </a:rPr>
              <a:t>   Dokumenttien työstöpaja ohjaajien avulla</a:t>
            </a:r>
          </a:p>
          <a:p>
            <a:pPr>
              <a:lnSpc>
                <a:spcPct val="90000"/>
              </a:lnSpc>
            </a:pPr>
            <a:endParaRPr lang="fi-FI" sz="1800" dirty="0">
              <a:highlight>
                <a:srgbClr val="FFFFFF"/>
              </a:highlight>
              <a:ea typeface="Calibri"/>
              <a:cs typeface="Calibri"/>
            </a:endParaRPr>
          </a:p>
          <a:p>
            <a:pPr>
              <a:lnSpc>
                <a:spcPct val="90000"/>
              </a:lnSpc>
            </a:pPr>
            <a:r>
              <a:rPr lang="fi-FI" sz="1800" b="1" dirty="0">
                <a:highlight>
                  <a:srgbClr val="D6EFCC"/>
                </a:highlight>
                <a:ea typeface="Calibri"/>
                <a:cs typeface="Calibri"/>
              </a:rPr>
              <a:t>5. kerta: Työelämässä toimiminen 1   </a:t>
            </a:r>
            <a:r>
              <a:rPr lang="fi-FI" sz="1800" dirty="0">
                <a:highlight>
                  <a:srgbClr val="FFFFFF"/>
                </a:highlight>
                <a:ea typeface="Calibri"/>
                <a:cs typeface="Calibri"/>
              </a:rPr>
              <a:t>Työhaastattelut, työntekijän oikeudet ja velvollisuudet, työsopimus	</a:t>
            </a:r>
            <a:r>
              <a:rPr lang="en-US" sz="1800" dirty="0">
                <a:ea typeface="Calibri"/>
                <a:cs typeface="Calibri"/>
              </a:rPr>
              <a:t>            </a:t>
            </a:r>
          </a:p>
          <a:p>
            <a:pPr>
              <a:lnSpc>
                <a:spcPct val="90000"/>
              </a:lnSpc>
            </a:pPr>
            <a:endParaRPr lang="en-US" sz="1800" dirty="0">
              <a:ea typeface="Calibri"/>
              <a:cs typeface="Calibri"/>
            </a:endParaRPr>
          </a:p>
          <a:p>
            <a:pPr>
              <a:lnSpc>
                <a:spcPct val="90000"/>
              </a:lnSpc>
            </a:pPr>
            <a:r>
              <a:rPr lang="fi-FI" sz="1800" b="1" dirty="0">
                <a:highlight>
                  <a:srgbClr val="F1BAEF"/>
                </a:highlight>
                <a:ea typeface="Calibri"/>
                <a:cs typeface="Calibri"/>
              </a:rPr>
              <a:t>6. kerta: Työelämässä toimiminen 2   </a:t>
            </a:r>
          </a:p>
          <a:p>
            <a:pPr>
              <a:lnSpc>
                <a:spcPct val="90000"/>
              </a:lnSpc>
            </a:pPr>
            <a:r>
              <a:rPr lang="fi-FI" sz="1800" dirty="0">
                <a:highlight>
                  <a:srgbClr val="FFFFFF"/>
                </a:highlight>
                <a:ea typeface="Calibri"/>
                <a:cs typeface="Calibri"/>
              </a:rPr>
              <a:t>Työhyvinvointi, työturvallisuus</a:t>
            </a:r>
            <a:endParaRPr lang="en-US" sz="1800" dirty="0">
              <a:ea typeface="Calibri"/>
              <a:cs typeface="Calibri"/>
            </a:endParaRPr>
          </a:p>
        </p:txBody>
      </p:sp>
    </p:spTree>
    <p:extLst>
      <p:ext uri="{BB962C8B-B14F-4D97-AF65-F5344CB8AC3E}">
        <p14:creationId xmlns:p14="http://schemas.microsoft.com/office/powerpoint/2010/main" val="12032740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3C555C1-1DEE-9807-A372-244E2D0098EA}"/>
              </a:ext>
            </a:extLst>
          </p:cNvPr>
          <p:cNvSpPr>
            <a:spLocks noGrp="1"/>
          </p:cNvSpPr>
          <p:nvPr>
            <p:ph type="title"/>
          </p:nvPr>
        </p:nvSpPr>
        <p:spPr/>
        <p:txBody>
          <a:bodyPr>
            <a:normAutofit fontScale="90000"/>
          </a:bodyPr>
          <a:lstStyle/>
          <a:p>
            <a:r>
              <a:rPr lang="fi-FI" b="1" dirty="0">
                <a:ea typeface="Calibri"/>
                <a:cs typeface="Calibri"/>
              </a:rPr>
              <a:t>Hankkeessa pilotoidun </a:t>
            </a:r>
            <a:br>
              <a:rPr lang="fi-FI" b="1" dirty="0">
                <a:ea typeface="Calibri"/>
                <a:cs typeface="Calibri"/>
              </a:rPr>
            </a:br>
            <a:r>
              <a:rPr lang="fi-FI" b="1" dirty="0">
                <a:ea typeface="Calibri"/>
                <a:cs typeface="Calibri"/>
              </a:rPr>
              <a:t>pajasarjamallin taustoitusta</a:t>
            </a:r>
            <a:br>
              <a:rPr lang="fi-FI" b="1" dirty="0">
                <a:ea typeface="Calibri"/>
                <a:cs typeface="Calibri"/>
              </a:rPr>
            </a:br>
            <a:endParaRPr lang="fi-FI" b="1" dirty="0">
              <a:ea typeface="Calibri"/>
              <a:cs typeface="Calibri"/>
            </a:endParaRPr>
          </a:p>
        </p:txBody>
      </p:sp>
      <p:sp>
        <p:nvSpPr>
          <p:cNvPr id="3" name="Tekstin paikkamerkki 2">
            <a:extLst>
              <a:ext uri="{FF2B5EF4-FFF2-40B4-BE49-F238E27FC236}">
                <a16:creationId xmlns:a16="http://schemas.microsoft.com/office/drawing/2014/main" id="{C14F823A-15C2-2FD4-901F-30BD3D9BDD18}"/>
              </a:ext>
            </a:extLst>
          </p:cNvPr>
          <p:cNvSpPr>
            <a:spLocks noGrp="1"/>
          </p:cNvSpPr>
          <p:nvPr>
            <p:ph type="body" sz="quarter" idx="13"/>
          </p:nvPr>
        </p:nvSpPr>
        <p:spPr/>
        <p:txBody>
          <a:bodyPr/>
          <a:lstStyle/>
          <a:p>
            <a:pPr marL="285750" indent="-285750">
              <a:lnSpc>
                <a:spcPct val="90000"/>
              </a:lnSpc>
              <a:buFont typeface="Arial"/>
              <a:buChar char="•"/>
            </a:pPr>
            <a:r>
              <a:rPr lang="en-US" dirty="0">
                <a:ea typeface="Calibri"/>
                <a:cs typeface="Calibri"/>
              </a:rPr>
              <a:t>Nuorten </a:t>
            </a:r>
            <a:r>
              <a:rPr lang="en-US" dirty="0" err="1">
                <a:ea typeface="Calibri"/>
                <a:cs typeface="Calibri"/>
              </a:rPr>
              <a:t>työelämävalmennuksen</a:t>
            </a:r>
            <a:r>
              <a:rPr lang="en-US" dirty="0">
                <a:ea typeface="Calibri"/>
                <a:cs typeface="Calibri"/>
              </a:rPr>
              <a:t> </a:t>
            </a:r>
            <a:r>
              <a:rPr lang="en-US" dirty="0" err="1">
                <a:ea typeface="Calibri"/>
                <a:cs typeface="Calibri"/>
              </a:rPr>
              <a:t>pajasarja</a:t>
            </a:r>
            <a:r>
              <a:rPr lang="en-US" dirty="0">
                <a:ea typeface="Calibri"/>
                <a:cs typeface="Calibri"/>
              </a:rPr>
              <a:t> </a:t>
            </a:r>
            <a:r>
              <a:rPr lang="en-US" dirty="0" err="1">
                <a:ea typeface="Calibri"/>
                <a:cs typeface="Calibri"/>
              </a:rPr>
              <a:t>toteutettiin</a:t>
            </a:r>
            <a:r>
              <a:rPr lang="en-US" dirty="0">
                <a:ea typeface="Calibri"/>
                <a:cs typeface="Calibri"/>
              </a:rPr>
              <a:t> </a:t>
            </a:r>
            <a:r>
              <a:rPr lang="en-US" dirty="0" err="1">
                <a:ea typeface="Calibri"/>
                <a:cs typeface="Calibri"/>
              </a:rPr>
              <a:t>nuorisotyöpajalla</a:t>
            </a:r>
            <a:r>
              <a:rPr lang="en-US" dirty="0">
                <a:ea typeface="Calibri"/>
                <a:cs typeface="Calibri"/>
              </a:rPr>
              <a:t> </a:t>
            </a:r>
            <a:r>
              <a:rPr lang="en-US" dirty="0" err="1">
                <a:ea typeface="Calibri"/>
                <a:cs typeface="Calibri"/>
              </a:rPr>
              <a:t>olevien</a:t>
            </a:r>
            <a:r>
              <a:rPr lang="en-US" dirty="0">
                <a:ea typeface="Calibri"/>
                <a:cs typeface="Calibri"/>
              </a:rPr>
              <a:t> </a:t>
            </a:r>
            <a:r>
              <a:rPr lang="en-US" dirty="0" err="1">
                <a:ea typeface="Calibri"/>
                <a:cs typeface="Calibri"/>
              </a:rPr>
              <a:t>nuorten</a:t>
            </a:r>
            <a:r>
              <a:rPr lang="en-US" dirty="0">
                <a:ea typeface="Calibri"/>
                <a:cs typeface="Calibri"/>
              </a:rPr>
              <a:t> </a:t>
            </a:r>
            <a:r>
              <a:rPr lang="en-US" dirty="0" err="1">
                <a:ea typeface="Calibri"/>
                <a:cs typeface="Calibri"/>
              </a:rPr>
              <a:t>kanssa</a:t>
            </a:r>
            <a:r>
              <a:rPr lang="en-US" dirty="0">
                <a:ea typeface="Calibri"/>
                <a:cs typeface="Calibri"/>
              </a:rPr>
              <a:t> </a:t>
            </a:r>
            <a:r>
              <a:rPr lang="en-US" dirty="0" err="1">
                <a:ea typeface="Calibri"/>
                <a:cs typeface="Calibri"/>
              </a:rPr>
              <a:t>vuosina</a:t>
            </a:r>
            <a:r>
              <a:rPr lang="en-US" dirty="0">
                <a:ea typeface="Calibri"/>
                <a:cs typeface="Calibri"/>
              </a:rPr>
              <a:t> 2025-26 </a:t>
            </a:r>
            <a:r>
              <a:rPr lang="en-US" dirty="0" err="1">
                <a:ea typeface="Calibri"/>
                <a:cs typeface="Calibri"/>
              </a:rPr>
              <a:t>kolme</a:t>
            </a:r>
            <a:r>
              <a:rPr lang="en-US" dirty="0">
                <a:ea typeface="Calibri"/>
                <a:cs typeface="Calibri"/>
              </a:rPr>
              <a:t> </a:t>
            </a:r>
            <a:r>
              <a:rPr lang="en-US" dirty="0" err="1">
                <a:ea typeface="Calibri"/>
                <a:cs typeface="Calibri"/>
              </a:rPr>
              <a:t>kertaa</a:t>
            </a:r>
            <a:r>
              <a:rPr lang="en-US" dirty="0">
                <a:ea typeface="Calibri"/>
                <a:cs typeface="Calibri"/>
              </a:rPr>
              <a:t> ja </a:t>
            </a:r>
            <a:r>
              <a:rPr lang="en-US" dirty="0" err="1">
                <a:ea typeface="Calibri"/>
                <a:cs typeface="Calibri"/>
              </a:rPr>
              <a:t>yksi</a:t>
            </a:r>
            <a:r>
              <a:rPr lang="en-US" dirty="0">
                <a:ea typeface="Calibri"/>
                <a:cs typeface="Calibri"/>
              </a:rPr>
              <a:t> </a:t>
            </a:r>
            <a:r>
              <a:rPr lang="en-US" dirty="0" err="1">
                <a:ea typeface="Calibri"/>
                <a:cs typeface="Calibri"/>
              </a:rPr>
              <a:t>pajasarja</a:t>
            </a:r>
            <a:r>
              <a:rPr lang="en-US" dirty="0">
                <a:ea typeface="Calibri"/>
                <a:cs typeface="Calibri"/>
              </a:rPr>
              <a:t> </a:t>
            </a:r>
            <a:r>
              <a:rPr lang="en-US" dirty="0" err="1">
                <a:ea typeface="Calibri"/>
                <a:cs typeface="Calibri"/>
              </a:rPr>
              <a:t>kesti</a:t>
            </a:r>
            <a:r>
              <a:rPr lang="en-US" dirty="0">
                <a:ea typeface="Calibri"/>
                <a:cs typeface="Calibri"/>
              </a:rPr>
              <a:t> </a:t>
            </a:r>
            <a:r>
              <a:rPr lang="en-US" dirty="0" err="1">
                <a:ea typeface="Calibri"/>
                <a:cs typeface="Calibri"/>
              </a:rPr>
              <a:t>noin</a:t>
            </a:r>
            <a:r>
              <a:rPr lang="en-US" dirty="0">
                <a:ea typeface="Calibri"/>
                <a:cs typeface="Calibri"/>
              </a:rPr>
              <a:t> </a:t>
            </a:r>
            <a:r>
              <a:rPr lang="en-US" dirty="0" err="1">
                <a:ea typeface="Calibri"/>
                <a:cs typeface="Calibri"/>
              </a:rPr>
              <a:t>viisi</a:t>
            </a:r>
            <a:r>
              <a:rPr lang="en-US" dirty="0">
                <a:ea typeface="Calibri"/>
                <a:cs typeface="Calibri"/>
              </a:rPr>
              <a:t> </a:t>
            </a:r>
            <a:r>
              <a:rPr lang="en-US" dirty="0" err="1">
                <a:ea typeface="Calibri"/>
                <a:cs typeface="Calibri"/>
              </a:rPr>
              <a:t>kuukautta</a:t>
            </a:r>
            <a:r>
              <a:rPr lang="en-US" dirty="0">
                <a:ea typeface="Calibri"/>
                <a:cs typeface="Calibri"/>
              </a:rPr>
              <a:t>.</a:t>
            </a:r>
          </a:p>
          <a:p>
            <a:pPr marL="285750" indent="-285750">
              <a:lnSpc>
                <a:spcPct val="90000"/>
              </a:lnSpc>
              <a:buFont typeface="Arial"/>
              <a:buChar char="•"/>
            </a:pPr>
            <a:r>
              <a:rPr lang="en-US" dirty="0" err="1">
                <a:ea typeface="Calibri"/>
                <a:cs typeface="Calibri"/>
              </a:rPr>
              <a:t>Valmennuspajat</a:t>
            </a:r>
            <a:r>
              <a:rPr lang="en-US" dirty="0">
                <a:ea typeface="Calibri"/>
                <a:cs typeface="Calibri"/>
              </a:rPr>
              <a:t> </a:t>
            </a:r>
            <a:r>
              <a:rPr lang="en-US" dirty="0" err="1">
                <a:ea typeface="Calibri"/>
                <a:cs typeface="Calibri"/>
              </a:rPr>
              <a:t>toteutettiin</a:t>
            </a:r>
            <a:r>
              <a:rPr lang="en-US" dirty="0">
                <a:ea typeface="Calibri"/>
                <a:cs typeface="Calibri"/>
              </a:rPr>
              <a:t> </a:t>
            </a:r>
            <a:r>
              <a:rPr lang="en-US" dirty="0" err="1">
                <a:ea typeface="Calibri"/>
                <a:cs typeface="Calibri"/>
              </a:rPr>
              <a:t>kolmen</a:t>
            </a:r>
            <a:r>
              <a:rPr lang="en-US" dirty="0">
                <a:ea typeface="Calibri"/>
                <a:cs typeface="Calibri"/>
              </a:rPr>
              <a:t> </a:t>
            </a:r>
            <a:r>
              <a:rPr lang="en-US" dirty="0" err="1">
                <a:ea typeface="Calibri"/>
                <a:cs typeface="Calibri"/>
              </a:rPr>
              <a:t>viikon</a:t>
            </a:r>
            <a:r>
              <a:rPr lang="en-US" dirty="0">
                <a:ea typeface="Calibri"/>
                <a:cs typeface="Calibri"/>
              </a:rPr>
              <a:t> </a:t>
            </a:r>
            <a:r>
              <a:rPr lang="en-US" dirty="0" err="1">
                <a:ea typeface="Calibri"/>
                <a:cs typeface="Calibri"/>
              </a:rPr>
              <a:t>välein</a:t>
            </a:r>
            <a:r>
              <a:rPr lang="en-US" dirty="0">
                <a:ea typeface="Calibri"/>
                <a:cs typeface="Calibri"/>
              </a:rPr>
              <a:t> ja </a:t>
            </a:r>
            <a:r>
              <a:rPr lang="en-US" dirty="0" err="1">
                <a:ea typeface="Calibri"/>
                <a:cs typeface="Calibri"/>
              </a:rPr>
              <a:t>kukin</a:t>
            </a:r>
            <a:r>
              <a:rPr lang="en-US" dirty="0">
                <a:ea typeface="Calibri"/>
                <a:cs typeface="Calibri"/>
              </a:rPr>
              <a:t> </a:t>
            </a:r>
            <a:r>
              <a:rPr lang="en-US" dirty="0" err="1">
                <a:ea typeface="Calibri"/>
                <a:cs typeface="Calibri"/>
              </a:rPr>
              <a:t>paja</a:t>
            </a:r>
            <a:r>
              <a:rPr lang="en-US" dirty="0">
                <a:ea typeface="Calibri"/>
                <a:cs typeface="Calibri"/>
              </a:rPr>
              <a:t> </a:t>
            </a:r>
            <a:r>
              <a:rPr lang="en-US" dirty="0" err="1">
                <a:ea typeface="Calibri"/>
                <a:cs typeface="Calibri"/>
              </a:rPr>
              <a:t>oli</a:t>
            </a:r>
            <a:r>
              <a:rPr lang="en-US" dirty="0">
                <a:ea typeface="Calibri"/>
                <a:cs typeface="Calibri"/>
              </a:rPr>
              <a:t> </a:t>
            </a:r>
            <a:r>
              <a:rPr lang="en-US" dirty="0" err="1">
                <a:ea typeface="Calibri"/>
                <a:cs typeface="Calibri"/>
              </a:rPr>
              <a:t>kestoltaan</a:t>
            </a:r>
            <a:r>
              <a:rPr lang="en-US" dirty="0">
                <a:ea typeface="Calibri"/>
                <a:cs typeface="Calibri"/>
              </a:rPr>
              <a:t> 2 </a:t>
            </a:r>
            <a:r>
              <a:rPr lang="en-US" dirty="0" err="1">
                <a:ea typeface="Calibri"/>
                <a:cs typeface="Calibri"/>
              </a:rPr>
              <a:t>tuntia</a:t>
            </a:r>
            <a:r>
              <a:rPr lang="en-US" dirty="0">
                <a:ea typeface="Calibri"/>
                <a:cs typeface="Calibri"/>
              </a:rPr>
              <a:t> (tauon </a:t>
            </a:r>
            <a:r>
              <a:rPr lang="en-US" dirty="0" err="1">
                <a:ea typeface="Calibri"/>
                <a:cs typeface="Calibri"/>
              </a:rPr>
              <a:t>kanssa</a:t>
            </a:r>
            <a:r>
              <a:rPr lang="en-US" dirty="0">
                <a:ea typeface="Calibri"/>
                <a:cs typeface="Calibri"/>
              </a:rPr>
              <a:t>).</a:t>
            </a:r>
          </a:p>
          <a:p>
            <a:pPr marL="285750" indent="-285750">
              <a:lnSpc>
                <a:spcPct val="90000"/>
              </a:lnSpc>
              <a:buFont typeface="Arial"/>
              <a:buChar char="•"/>
            </a:pPr>
            <a:r>
              <a:rPr lang="en-US" dirty="0" err="1">
                <a:ea typeface="Calibri"/>
                <a:cs typeface="Calibri"/>
              </a:rPr>
              <a:t>Yhteen</a:t>
            </a:r>
            <a:r>
              <a:rPr lang="en-US" dirty="0">
                <a:ea typeface="Calibri"/>
                <a:cs typeface="Calibri"/>
              </a:rPr>
              <a:t> </a:t>
            </a:r>
            <a:r>
              <a:rPr lang="en-US" dirty="0" err="1">
                <a:ea typeface="Calibri"/>
                <a:cs typeface="Calibri"/>
              </a:rPr>
              <a:t>pajaan</a:t>
            </a:r>
            <a:r>
              <a:rPr lang="en-US" dirty="0">
                <a:ea typeface="Calibri"/>
                <a:cs typeface="Calibri"/>
              </a:rPr>
              <a:t> </a:t>
            </a:r>
            <a:r>
              <a:rPr lang="en-US" dirty="0" err="1">
                <a:ea typeface="Calibri"/>
                <a:cs typeface="Calibri"/>
              </a:rPr>
              <a:t>osallistui</a:t>
            </a:r>
            <a:r>
              <a:rPr lang="en-US" dirty="0">
                <a:ea typeface="Calibri"/>
                <a:cs typeface="Calibri"/>
              </a:rPr>
              <a:t> 8-12 </a:t>
            </a:r>
            <a:r>
              <a:rPr lang="en-US" dirty="0" err="1">
                <a:ea typeface="Calibri"/>
                <a:cs typeface="Calibri"/>
              </a:rPr>
              <a:t>nuorta</a:t>
            </a:r>
            <a:r>
              <a:rPr lang="en-US" dirty="0">
                <a:ea typeface="Calibri"/>
                <a:cs typeface="Calibri"/>
              </a:rPr>
              <a:t> (</a:t>
            </a:r>
            <a:r>
              <a:rPr lang="en-US" dirty="0" err="1">
                <a:ea typeface="Calibri"/>
                <a:cs typeface="Calibri"/>
              </a:rPr>
              <a:t>nuorisopajan</a:t>
            </a:r>
            <a:r>
              <a:rPr lang="en-US" dirty="0">
                <a:ea typeface="Calibri"/>
                <a:cs typeface="Calibri"/>
              </a:rPr>
              <a:t> </a:t>
            </a:r>
            <a:r>
              <a:rPr lang="en-US" dirty="0" err="1">
                <a:ea typeface="Calibri"/>
                <a:cs typeface="Calibri"/>
              </a:rPr>
              <a:t>nuoret</a:t>
            </a:r>
            <a:r>
              <a:rPr lang="en-US" dirty="0">
                <a:ea typeface="Calibri"/>
                <a:cs typeface="Calibri"/>
              </a:rPr>
              <a:t> </a:t>
            </a:r>
            <a:r>
              <a:rPr lang="en-US" dirty="0" err="1">
                <a:ea typeface="Calibri"/>
                <a:cs typeface="Calibri"/>
              </a:rPr>
              <a:t>jaettiin</a:t>
            </a:r>
            <a:r>
              <a:rPr lang="en-US" dirty="0">
                <a:ea typeface="Calibri"/>
                <a:cs typeface="Calibri"/>
              </a:rPr>
              <a:t> </a:t>
            </a:r>
            <a:r>
              <a:rPr lang="en-US" dirty="0" err="1">
                <a:ea typeface="Calibri"/>
                <a:cs typeface="Calibri"/>
              </a:rPr>
              <a:t>pienempiin</a:t>
            </a:r>
            <a:r>
              <a:rPr lang="en-US" dirty="0">
                <a:ea typeface="Calibri"/>
                <a:cs typeface="Calibri"/>
              </a:rPr>
              <a:t> </a:t>
            </a:r>
            <a:r>
              <a:rPr lang="en-US" dirty="0" err="1">
                <a:ea typeface="Calibri"/>
                <a:cs typeface="Calibri"/>
              </a:rPr>
              <a:t>ryhmiin</a:t>
            </a:r>
            <a:r>
              <a:rPr lang="en-US" dirty="0">
                <a:ea typeface="Calibri"/>
                <a:cs typeface="Calibri"/>
              </a:rPr>
              <a:t>)</a:t>
            </a:r>
          </a:p>
          <a:p>
            <a:pPr marL="285750" indent="-285750">
              <a:lnSpc>
                <a:spcPct val="90000"/>
              </a:lnSpc>
              <a:buFont typeface="Arial"/>
              <a:buChar char="•"/>
            </a:pPr>
            <a:r>
              <a:rPr lang="en-US" dirty="0" err="1">
                <a:ea typeface="Calibri"/>
                <a:cs typeface="Calibri"/>
              </a:rPr>
              <a:t>Pajojen</a:t>
            </a:r>
            <a:r>
              <a:rPr lang="en-US" dirty="0">
                <a:ea typeface="Calibri"/>
                <a:cs typeface="Calibri"/>
              </a:rPr>
              <a:t> </a:t>
            </a:r>
            <a:r>
              <a:rPr lang="en-US" dirty="0" err="1">
                <a:ea typeface="Calibri"/>
                <a:cs typeface="Calibri"/>
              </a:rPr>
              <a:t>sisällöt</a:t>
            </a:r>
            <a:r>
              <a:rPr lang="en-US" dirty="0">
                <a:ea typeface="Calibri"/>
                <a:cs typeface="Calibri"/>
              </a:rPr>
              <a:t> </a:t>
            </a:r>
            <a:r>
              <a:rPr lang="en-US" dirty="0" err="1">
                <a:ea typeface="Calibri"/>
                <a:cs typeface="Calibri"/>
              </a:rPr>
              <a:t>suunniteltiin</a:t>
            </a:r>
            <a:r>
              <a:rPr lang="en-US" dirty="0">
                <a:ea typeface="Calibri"/>
                <a:cs typeface="Calibri"/>
              </a:rPr>
              <a:t> </a:t>
            </a:r>
            <a:r>
              <a:rPr lang="en-US" dirty="0" err="1">
                <a:ea typeface="Calibri"/>
                <a:cs typeface="Calibri"/>
              </a:rPr>
              <a:t>yhdessä</a:t>
            </a:r>
            <a:r>
              <a:rPr lang="en-US" dirty="0">
                <a:ea typeface="Calibri"/>
                <a:cs typeface="Calibri"/>
              </a:rPr>
              <a:t> TREENI-</a:t>
            </a:r>
            <a:r>
              <a:rPr lang="en-US" dirty="0" err="1">
                <a:ea typeface="Calibri"/>
                <a:cs typeface="Calibri"/>
              </a:rPr>
              <a:t>hanketyöntekijän</a:t>
            </a:r>
            <a:r>
              <a:rPr lang="en-US" dirty="0">
                <a:ea typeface="Calibri"/>
                <a:cs typeface="Calibri"/>
              </a:rPr>
              <a:t> ja </a:t>
            </a:r>
            <a:r>
              <a:rPr lang="en-US" dirty="0" err="1">
                <a:ea typeface="Calibri"/>
                <a:cs typeface="Calibri"/>
              </a:rPr>
              <a:t>nuorisotyöpajan</a:t>
            </a:r>
            <a:r>
              <a:rPr lang="en-US" dirty="0">
                <a:ea typeface="Calibri"/>
                <a:cs typeface="Calibri"/>
              </a:rPr>
              <a:t> </a:t>
            </a:r>
            <a:r>
              <a:rPr lang="en-US" dirty="0" err="1">
                <a:ea typeface="Calibri"/>
                <a:cs typeface="Calibri"/>
              </a:rPr>
              <a:t>ohjaajien</a:t>
            </a:r>
            <a:r>
              <a:rPr lang="en-US" dirty="0">
                <a:ea typeface="Calibri"/>
                <a:cs typeface="Calibri"/>
              </a:rPr>
              <a:t> </a:t>
            </a:r>
            <a:r>
              <a:rPr lang="en-US" dirty="0" err="1">
                <a:ea typeface="Calibri"/>
                <a:cs typeface="Calibri"/>
              </a:rPr>
              <a:t>kanssa</a:t>
            </a:r>
            <a:r>
              <a:rPr lang="en-US" dirty="0">
                <a:ea typeface="Calibri"/>
                <a:cs typeface="Calibri"/>
              </a:rPr>
              <a:t>.</a:t>
            </a:r>
          </a:p>
          <a:p>
            <a:pPr marL="285750" indent="-285750">
              <a:lnSpc>
                <a:spcPct val="90000"/>
              </a:lnSpc>
              <a:buFont typeface="Arial"/>
              <a:buChar char="•"/>
            </a:pPr>
            <a:r>
              <a:rPr lang="en-US" dirty="0" err="1">
                <a:ea typeface="Calibri"/>
                <a:cs typeface="Calibri"/>
              </a:rPr>
              <a:t>Pajojen</a:t>
            </a:r>
            <a:r>
              <a:rPr lang="en-US" dirty="0">
                <a:ea typeface="Calibri"/>
                <a:cs typeface="Calibri"/>
              </a:rPr>
              <a:t> </a:t>
            </a:r>
            <a:r>
              <a:rPr lang="en-US" dirty="0" err="1">
                <a:ea typeface="Calibri"/>
                <a:cs typeface="Calibri"/>
              </a:rPr>
              <a:t>vetäjinä</a:t>
            </a:r>
            <a:r>
              <a:rPr lang="en-US" dirty="0">
                <a:ea typeface="Calibri"/>
                <a:cs typeface="Calibri"/>
              </a:rPr>
              <a:t> </a:t>
            </a:r>
            <a:r>
              <a:rPr lang="en-US" dirty="0" err="1">
                <a:ea typeface="Calibri"/>
                <a:cs typeface="Calibri"/>
              </a:rPr>
              <a:t>toimivat</a:t>
            </a:r>
            <a:r>
              <a:rPr lang="en-US" dirty="0">
                <a:ea typeface="Calibri"/>
                <a:cs typeface="Calibri"/>
              </a:rPr>
              <a:t> </a:t>
            </a:r>
            <a:r>
              <a:rPr lang="en-US" dirty="0" err="1">
                <a:ea typeface="Calibri"/>
                <a:cs typeface="Calibri"/>
              </a:rPr>
              <a:t>nuorisotyöpajan</a:t>
            </a:r>
            <a:r>
              <a:rPr lang="en-US" dirty="0">
                <a:ea typeface="Calibri"/>
                <a:cs typeface="Calibri"/>
              </a:rPr>
              <a:t> </a:t>
            </a:r>
            <a:r>
              <a:rPr lang="en-US" dirty="0" err="1">
                <a:ea typeface="Calibri"/>
                <a:cs typeface="Calibri"/>
              </a:rPr>
              <a:t>ohjaajat</a:t>
            </a:r>
            <a:r>
              <a:rPr lang="en-US" dirty="0">
                <a:ea typeface="Calibri"/>
                <a:cs typeface="Calibri"/>
              </a:rPr>
              <a:t> </a:t>
            </a:r>
            <a:r>
              <a:rPr lang="en-US" dirty="0" err="1">
                <a:ea typeface="Calibri"/>
                <a:cs typeface="Calibri"/>
              </a:rPr>
              <a:t>vuorotellen</a:t>
            </a:r>
            <a:r>
              <a:rPr lang="en-US" dirty="0">
                <a:ea typeface="Calibri"/>
                <a:cs typeface="Calibri"/>
              </a:rPr>
              <a:t>. </a:t>
            </a:r>
          </a:p>
        </p:txBody>
      </p:sp>
    </p:spTree>
    <p:extLst>
      <p:ext uri="{BB962C8B-B14F-4D97-AF65-F5344CB8AC3E}">
        <p14:creationId xmlns:p14="http://schemas.microsoft.com/office/powerpoint/2010/main" val="20302769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A839C9"/>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2DEAFE3-CA58-83A5-E374-D6B9DEDCEF6B}"/>
              </a:ext>
            </a:extLst>
          </p:cNvPr>
          <p:cNvSpPr>
            <a:spLocks noGrp="1"/>
          </p:cNvSpPr>
          <p:nvPr>
            <p:ph type="ctrTitle"/>
          </p:nvPr>
        </p:nvSpPr>
        <p:spPr/>
        <p:txBody>
          <a:bodyPr>
            <a:normAutofit fontScale="90000"/>
          </a:bodyPr>
          <a:lstStyle/>
          <a:p>
            <a:pPr marL="342900" indent="-342900"/>
            <a:r>
              <a:rPr lang="en-US" b="1" dirty="0">
                <a:solidFill>
                  <a:schemeClr val="bg1"/>
                </a:solidFill>
                <a:ea typeface="Calibri"/>
                <a:cs typeface="Calibri"/>
              </a:rPr>
              <a:t> 1. PAJAKERTA</a:t>
            </a:r>
            <a:br>
              <a:rPr lang="en-US" b="1" dirty="0">
                <a:solidFill>
                  <a:schemeClr val="bg1"/>
                </a:solidFill>
                <a:ea typeface="Calibri"/>
                <a:cs typeface="Calibri"/>
              </a:rPr>
            </a:br>
            <a:br>
              <a:rPr lang="en-US" b="1" dirty="0">
                <a:solidFill>
                  <a:schemeClr val="bg1"/>
                </a:solidFill>
                <a:ea typeface="Calibri"/>
                <a:cs typeface="Calibri"/>
              </a:rPr>
            </a:br>
            <a:r>
              <a:rPr lang="en-US" b="1" dirty="0">
                <a:solidFill>
                  <a:schemeClr val="bg1"/>
                </a:solidFill>
                <a:ea typeface="Calibri"/>
                <a:cs typeface="Calibri"/>
              </a:rPr>
              <a:t>Kohti </a:t>
            </a:r>
            <a:r>
              <a:rPr lang="en-US" b="1" dirty="0" err="1">
                <a:solidFill>
                  <a:schemeClr val="bg1"/>
                </a:solidFill>
                <a:ea typeface="Calibri"/>
                <a:cs typeface="Calibri"/>
              </a:rPr>
              <a:t>työelämää</a:t>
            </a:r>
            <a:r>
              <a:rPr lang="en-US" b="1" dirty="0">
                <a:solidFill>
                  <a:schemeClr val="bg1"/>
                </a:solidFill>
                <a:ea typeface="Calibri"/>
                <a:cs typeface="Calibri"/>
              </a:rPr>
              <a:t> 1: </a:t>
            </a:r>
            <a:br>
              <a:rPr lang="en-US" b="1" dirty="0">
                <a:solidFill>
                  <a:schemeClr val="bg1"/>
                </a:solidFill>
                <a:ea typeface="Calibri"/>
                <a:cs typeface="Calibri"/>
              </a:rPr>
            </a:br>
            <a:r>
              <a:rPr lang="en-US" dirty="0" err="1">
                <a:solidFill>
                  <a:schemeClr val="bg1"/>
                </a:solidFill>
                <a:ea typeface="Calibri"/>
                <a:cs typeface="Calibri"/>
              </a:rPr>
              <a:t>Omien</a:t>
            </a:r>
            <a:r>
              <a:rPr lang="en-US" dirty="0">
                <a:solidFill>
                  <a:schemeClr val="bg1"/>
                </a:solidFill>
                <a:ea typeface="Calibri"/>
                <a:cs typeface="Calibri"/>
              </a:rPr>
              <a:t> </a:t>
            </a:r>
            <a:r>
              <a:rPr lang="en-US" dirty="0" err="1">
                <a:solidFill>
                  <a:schemeClr val="bg1"/>
                </a:solidFill>
                <a:ea typeface="Calibri"/>
                <a:cs typeface="Calibri"/>
              </a:rPr>
              <a:t>vahvuuksien</a:t>
            </a:r>
            <a:r>
              <a:rPr lang="en-US" dirty="0">
                <a:solidFill>
                  <a:schemeClr val="bg1"/>
                </a:solidFill>
                <a:ea typeface="Calibri"/>
                <a:cs typeface="Calibri"/>
              </a:rPr>
              <a:t> ja </a:t>
            </a:r>
            <a:r>
              <a:rPr lang="en-US" dirty="0" err="1">
                <a:solidFill>
                  <a:schemeClr val="bg1"/>
                </a:solidFill>
                <a:ea typeface="Calibri"/>
                <a:cs typeface="Calibri"/>
              </a:rPr>
              <a:t>osaamisen</a:t>
            </a:r>
            <a:r>
              <a:rPr lang="en-US" dirty="0">
                <a:solidFill>
                  <a:schemeClr val="bg1"/>
                </a:solidFill>
                <a:ea typeface="Calibri"/>
                <a:cs typeface="Calibri"/>
              </a:rPr>
              <a:t> </a:t>
            </a:r>
            <a:r>
              <a:rPr lang="en-US" dirty="0" err="1">
                <a:solidFill>
                  <a:schemeClr val="bg1"/>
                </a:solidFill>
                <a:ea typeface="Calibri"/>
                <a:cs typeface="Calibri"/>
              </a:rPr>
              <a:t>tunnistaminen</a:t>
            </a:r>
            <a:r>
              <a:rPr lang="en-US" dirty="0">
                <a:solidFill>
                  <a:schemeClr val="bg1"/>
                </a:solidFill>
                <a:ea typeface="Calibri"/>
                <a:cs typeface="Calibri"/>
              </a:rPr>
              <a:t> </a:t>
            </a:r>
            <a:br>
              <a:rPr lang="en-US" b="1" dirty="0">
                <a:ea typeface="Calibri"/>
                <a:cs typeface="Calibri"/>
              </a:rPr>
            </a:br>
            <a:endParaRPr lang="fi-FI" dirty="0"/>
          </a:p>
        </p:txBody>
      </p:sp>
    </p:spTree>
    <p:extLst>
      <p:ext uri="{BB962C8B-B14F-4D97-AF65-F5344CB8AC3E}">
        <p14:creationId xmlns:p14="http://schemas.microsoft.com/office/powerpoint/2010/main" val="22417332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50DFB6C-41F4-0F0F-BD0D-DE1BCC84CFAE}"/>
              </a:ext>
            </a:extLst>
          </p:cNvPr>
          <p:cNvSpPr>
            <a:spLocks noGrp="1"/>
          </p:cNvSpPr>
          <p:nvPr>
            <p:ph type="title"/>
          </p:nvPr>
        </p:nvSpPr>
        <p:spPr/>
        <p:txBody>
          <a:bodyPr>
            <a:normAutofit fontScale="90000"/>
          </a:bodyPr>
          <a:lstStyle/>
          <a:p>
            <a:r>
              <a:rPr lang="fi-FI" b="1" dirty="0"/>
              <a:t>Tervetuloa ensimmäiseen valmennuspajaan!</a:t>
            </a:r>
            <a:br>
              <a:rPr lang="fi-FI" dirty="0"/>
            </a:br>
            <a:endParaRPr lang="fi-FI" dirty="0"/>
          </a:p>
        </p:txBody>
      </p:sp>
      <p:sp>
        <p:nvSpPr>
          <p:cNvPr id="3" name="Tekstin paikkamerkki 2">
            <a:extLst>
              <a:ext uri="{FF2B5EF4-FFF2-40B4-BE49-F238E27FC236}">
                <a16:creationId xmlns:a16="http://schemas.microsoft.com/office/drawing/2014/main" id="{F649E601-917F-8C6A-BDB9-45B52D4C7DE8}"/>
              </a:ext>
            </a:extLst>
          </p:cNvPr>
          <p:cNvSpPr>
            <a:spLocks noGrp="1"/>
          </p:cNvSpPr>
          <p:nvPr>
            <p:ph type="body" sz="quarter" idx="13"/>
          </p:nvPr>
        </p:nvSpPr>
        <p:spPr/>
        <p:txBody>
          <a:bodyPr>
            <a:normAutofit/>
          </a:bodyPr>
          <a:lstStyle/>
          <a:p>
            <a:pPr>
              <a:lnSpc>
                <a:spcPct val="150000"/>
              </a:lnSpc>
            </a:pPr>
            <a:r>
              <a:rPr lang="fi-FI" sz="2400" b="1" dirty="0">
                <a:solidFill>
                  <a:schemeClr val="bg1"/>
                </a:solidFill>
                <a:highlight>
                  <a:srgbClr val="A839C9"/>
                </a:highlight>
              </a:rPr>
              <a:t>Ohjelmassa tänään:</a:t>
            </a:r>
          </a:p>
          <a:p>
            <a:pPr marL="285750" indent="-285750">
              <a:lnSpc>
                <a:spcPct val="150000"/>
              </a:lnSpc>
              <a:buFont typeface="Arial" panose="020B0604020202020204" pitchFamily="34" charset="0"/>
              <a:buChar char="•"/>
            </a:pPr>
            <a:r>
              <a:rPr lang="fi-FI" sz="2400" dirty="0"/>
              <a:t>Pohditaan omia vahvuuksia ja osaamista hieman uudenlaisin silmin</a:t>
            </a:r>
          </a:p>
          <a:p>
            <a:pPr marL="285750" indent="-285750">
              <a:lnSpc>
                <a:spcPct val="150000"/>
              </a:lnSpc>
              <a:buFont typeface="Arial" panose="020B0604020202020204" pitchFamily="34" charset="0"/>
              <a:buChar char="•"/>
            </a:pPr>
            <a:r>
              <a:rPr lang="fi-FI" sz="2400" dirty="0"/>
              <a:t>Työskennellään aluksi itsekseen miettien ja sen jälkeen pareittain</a:t>
            </a:r>
          </a:p>
          <a:p>
            <a:pPr marL="285750" indent="-285750">
              <a:lnSpc>
                <a:spcPct val="150000"/>
              </a:lnSpc>
              <a:buFont typeface="Arial" panose="020B0604020202020204" pitchFamily="34" charset="0"/>
              <a:buChar char="•"/>
            </a:pPr>
            <a:r>
              <a:rPr lang="fi-FI" sz="2400" dirty="0"/>
              <a:t>Perehdytään siihen, miten hyvä CV toimii työnhaun tukena</a:t>
            </a:r>
          </a:p>
        </p:txBody>
      </p:sp>
    </p:spTree>
    <p:extLst>
      <p:ext uri="{BB962C8B-B14F-4D97-AF65-F5344CB8AC3E}">
        <p14:creationId xmlns:p14="http://schemas.microsoft.com/office/powerpoint/2010/main" val="38968934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090247-B5BC-AD08-B344-552DFDED76F1}"/>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837D4647-B5E2-6DD8-72FA-0B42E63A4654}"/>
              </a:ext>
            </a:extLst>
          </p:cNvPr>
          <p:cNvSpPr>
            <a:spLocks noGrp="1"/>
          </p:cNvSpPr>
          <p:nvPr>
            <p:ph type="title"/>
          </p:nvPr>
        </p:nvSpPr>
        <p:spPr/>
        <p:txBody>
          <a:bodyPr>
            <a:normAutofit fontScale="90000"/>
          </a:bodyPr>
          <a:lstStyle/>
          <a:p>
            <a:r>
              <a:rPr lang="fi-FI" b="1" dirty="0">
                <a:ea typeface="Tahoma"/>
                <a:cs typeface="Tahoma"/>
              </a:rPr>
              <a:t>Työpaikkojen kannustavat terveiset nuorille</a:t>
            </a:r>
          </a:p>
        </p:txBody>
      </p:sp>
      <p:sp>
        <p:nvSpPr>
          <p:cNvPr id="3" name="Tekstin paikkamerkki 2">
            <a:extLst>
              <a:ext uri="{FF2B5EF4-FFF2-40B4-BE49-F238E27FC236}">
                <a16:creationId xmlns:a16="http://schemas.microsoft.com/office/drawing/2014/main" id="{D9FB9796-EA79-74B9-61D1-A605507F2A76}"/>
              </a:ext>
            </a:extLst>
          </p:cNvPr>
          <p:cNvSpPr>
            <a:spLocks noGrp="1"/>
          </p:cNvSpPr>
          <p:nvPr>
            <p:ph type="body" sz="quarter" idx="13"/>
          </p:nvPr>
        </p:nvSpPr>
        <p:spPr/>
        <p:txBody>
          <a:bodyPr vert="horz" lIns="91440" tIns="45720" rIns="91440" bIns="45720" rtlCol="0" anchor="t">
            <a:normAutofit/>
          </a:bodyPr>
          <a:lstStyle/>
          <a:p>
            <a:pPr>
              <a:lnSpc>
                <a:spcPct val="150000"/>
              </a:lnSpc>
            </a:pPr>
            <a:r>
              <a:rPr lang="fi-FI" sz="2400" b="1" dirty="0">
                <a:solidFill>
                  <a:schemeClr val="bg1"/>
                </a:solidFill>
                <a:highlight>
                  <a:srgbClr val="A839C9"/>
                </a:highlight>
                <a:ea typeface="Tahoma"/>
                <a:cs typeface="Tahoma"/>
              </a:rPr>
              <a:t>Viritykseksi katsoa nuorten kanssa hankkeessa tuottamamme videon: Työpaikkojen kannustavat terveiset nuorille!</a:t>
            </a:r>
          </a:p>
          <a:p>
            <a:pPr>
              <a:lnSpc>
                <a:spcPct val="150000"/>
              </a:lnSpc>
            </a:pPr>
            <a:r>
              <a:rPr lang="fi-FI" sz="2400" dirty="0">
                <a:solidFill>
                  <a:schemeClr val="accent5"/>
                </a:solidFill>
                <a:ea typeface="+mn-lt"/>
                <a:cs typeface="+mn-lt"/>
                <a:hlinkClick r:id="rId2">
                  <a:extLst>
                    <a:ext uri="{A12FA001-AC4F-418D-AE19-62706E023703}">
                      <ahyp:hlinkClr xmlns:ahyp="http://schemas.microsoft.com/office/drawing/2018/hyperlinkcolor" val="tx"/>
                    </a:ext>
                  </a:extLst>
                </a:hlinkClick>
              </a:rPr>
              <a:t>Työpaikkojen kannustavat terveiset </a:t>
            </a:r>
            <a:r>
              <a:rPr lang="fi-FI" sz="2400" dirty="0">
                <a:solidFill>
                  <a:schemeClr val="bg1"/>
                </a:solidFill>
                <a:ea typeface="+mn-lt"/>
                <a:cs typeface="+mn-lt"/>
                <a:hlinkClick r:id="rId2">
                  <a:extLst>
                    <a:ext uri="{A12FA001-AC4F-418D-AE19-62706E023703}">
                      <ahyp:hlinkClr xmlns:ahyp="http://schemas.microsoft.com/office/drawing/2018/hyperlinkcolor" val="tx"/>
                    </a:ext>
                  </a:extLst>
                </a:hlinkClick>
              </a:rPr>
              <a:t>nuorille</a:t>
            </a:r>
            <a:endParaRPr lang="fi-FI">
              <a:solidFill>
                <a:schemeClr val="bg1"/>
              </a:solidFill>
            </a:endParaRPr>
          </a:p>
          <a:p>
            <a:pPr>
              <a:lnSpc>
                <a:spcPct val="150000"/>
              </a:lnSpc>
            </a:pPr>
            <a:endParaRPr lang="fi-FI" sz="2400" dirty="0">
              <a:solidFill>
                <a:schemeClr val="bg1"/>
              </a:solidFill>
              <a:highlight>
                <a:srgbClr val="A839C9"/>
              </a:highlight>
              <a:ea typeface="Tahoma"/>
              <a:cs typeface="Tahoma"/>
            </a:endParaRPr>
          </a:p>
          <a:p>
            <a:pPr>
              <a:lnSpc>
                <a:spcPct val="150000"/>
              </a:lnSpc>
            </a:pPr>
            <a:endParaRPr lang="fi-FI" sz="2400" dirty="0">
              <a:solidFill>
                <a:schemeClr val="bg1"/>
              </a:solidFill>
              <a:highlight>
                <a:srgbClr val="A839C9"/>
              </a:highlight>
              <a:ea typeface="Tahoma"/>
              <a:cs typeface="Tahoma"/>
            </a:endParaRPr>
          </a:p>
          <a:p>
            <a:pPr>
              <a:lnSpc>
                <a:spcPct val="150000"/>
              </a:lnSpc>
            </a:pPr>
            <a:endParaRPr lang="fi-FI" sz="2400" b="1" dirty="0">
              <a:solidFill>
                <a:schemeClr val="bg1"/>
              </a:solidFill>
              <a:highlight>
                <a:srgbClr val="A839C9"/>
              </a:highlight>
              <a:ea typeface="Tahoma"/>
              <a:cs typeface="Tahoma"/>
            </a:endParaRPr>
          </a:p>
          <a:p>
            <a:pPr>
              <a:lnSpc>
                <a:spcPct val="150000"/>
              </a:lnSpc>
            </a:pPr>
            <a:endParaRPr lang="fi-FI" sz="2400" b="1" dirty="0">
              <a:solidFill>
                <a:schemeClr val="bg1"/>
              </a:solidFill>
              <a:highlight>
                <a:srgbClr val="A839C9"/>
              </a:highlight>
              <a:ea typeface="Tahoma"/>
              <a:cs typeface="Tahoma"/>
            </a:endParaRPr>
          </a:p>
        </p:txBody>
      </p:sp>
    </p:spTree>
    <p:extLst>
      <p:ext uri="{BB962C8B-B14F-4D97-AF65-F5344CB8AC3E}">
        <p14:creationId xmlns:p14="http://schemas.microsoft.com/office/powerpoint/2010/main" val="17576621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BABAB03-46BC-6B52-4CA8-5590543EF248}"/>
              </a:ext>
            </a:extLst>
          </p:cNvPr>
          <p:cNvSpPr>
            <a:spLocks noGrp="1"/>
          </p:cNvSpPr>
          <p:nvPr>
            <p:ph type="title"/>
          </p:nvPr>
        </p:nvSpPr>
        <p:spPr/>
        <p:txBody>
          <a:bodyPr/>
          <a:lstStyle/>
          <a:p>
            <a:r>
              <a:rPr lang="fi-FI" b="1" dirty="0">
                <a:solidFill>
                  <a:schemeClr val="bg1"/>
                </a:solidFill>
                <a:highlight>
                  <a:srgbClr val="A839C9"/>
                </a:highlight>
              </a:rPr>
              <a:t>Tehtävä</a:t>
            </a:r>
            <a:endParaRPr lang="fi-FI" dirty="0"/>
          </a:p>
        </p:txBody>
      </p:sp>
      <p:sp>
        <p:nvSpPr>
          <p:cNvPr id="3" name="Tekstin paikkamerkki 2">
            <a:extLst>
              <a:ext uri="{FF2B5EF4-FFF2-40B4-BE49-F238E27FC236}">
                <a16:creationId xmlns:a16="http://schemas.microsoft.com/office/drawing/2014/main" id="{1DC3F9F4-B4AF-91A6-E355-E0C366280E58}"/>
              </a:ext>
            </a:extLst>
          </p:cNvPr>
          <p:cNvSpPr>
            <a:spLocks noGrp="1"/>
          </p:cNvSpPr>
          <p:nvPr>
            <p:ph type="body" sz="quarter" idx="13"/>
          </p:nvPr>
        </p:nvSpPr>
        <p:spPr/>
        <p:txBody>
          <a:bodyPr>
            <a:normAutofit/>
          </a:bodyPr>
          <a:lstStyle/>
          <a:p>
            <a:pPr>
              <a:lnSpc>
                <a:spcPct val="100000"/>
              </a:lnSpc>
            </a:pPr>
            <a:r>
              <a:rPr lang="fi-FI" sz="2400" b="1" dirty="0"/>
              <a:t>Aihe: </a:t>
            </a:r>
            <a:r>
              <a:rPr lang="fi-FI" sz="2400" dirty="0"/>
              <a:t>Missä olen hyvä?</a:t>
            </a:r>
            <a:br>
              <a:rPr lang="fi-FI" sz="2400" dirty="0"/>
            </a:br>
            <a:br>
              <a:rPr lang="fi-FI" sz="2400" dirty="0"/>
            </a:br>
            <a:r>
              <a:rPr lang="fi-FI" sz="2400" b="1" dirty="0"/>
              <a:t>Ennakkovalmistelut: </a:t>
            </a:r>
            <a:r>
              <a:rPr lang="fi-FI" sz="2400" dirty="0"/>
              <a:t>Varaa paperia ja kyniä</a:t>
            </a:r>
            <a:br>
              <a:rPr lang="fi-FI" sz="2400" dirty="0"/>
            </a:br>
            <a:br>
              <a:rPr lang="fi-FI" sz="2400" dirty="0"/>
            </a:br>
            <a:r>
              <a:rPr lang="fi-FI" sz="2400" b="1" dirty="0"/>
              <a:t>Tarvittava aika: </a:t>
            </a:r>
            <a:r>
              <a:rPr lang="fi-FI" sz="2400" dirty="0"/>
              <a:t>Varaa harjoitukseen noin 10 minuuttia</a:t>
            </a:r>
          </a:p>
        </p:txBody>
      </p:sp>
      <p:sp>
        <p:nvSpPr>
          <p:cNvPr id="4" name="Tekstin paikkamerkki 3">
            <a:extLst>
              <a:ext uri="{FF2B5EF4-FFF2-40B4-BE49-F238E27FC236}">
                <a16:creationId xmlns:a16="http://schemas.microsoft.com/office/drawing/2014/main" id="{05437CA3-1185-E510-EB50-DC7850E65DCC}"/>
              </a:ext>
            </a:extLst>
          </p:cNvPr>
          <p:cNvSpPr>
            <a:spLocks noGrp="1"/>
          </p:cNvSpPr>
          <p:nvPr>
            <p:ph type="body" sz="quarter" idx="14"/>
          </p:nvPr>
        </p:nvSpPr>
        <p:spPr>
          <a:xfrm>
            <a:off x="5807870" y="2100141"/>
            <a:ext cx="5896450" cy="3237978"/>
          </a:xfrm>
          <a:ln w="38100">
            <a:solidFill>
              <a:srgbClr val="A839C9"/>
            </a:solidFill>
          </a:ln>
        </p:spPr>
        <p:txBody>
          <a:bodyPr/>
          <a:lstStyle/>
          <a:p>
            <a:pPr marL="0" indent="0">
              <a:buNone/>
            </a:pPr>
            <a:r>
              <a:rPr lang="fi-FI" sz="2400" b="1" dirty="0"/>
              <a:t>Tehtävä: </a:t>
            </a:r>
          </a:p>
          <a:p>
            <a:pPr marL="0" indent="0">
              <a:buNone/>
            </a:pPr>
            <a:r>
              <a:rPr lang="fi-FI" sz="2400" dirty="0"/>
              <a:t>1.Kirjoita lista asioista, joita tykkäät tehdä.</a:t>
            </a:r>
          </a:p>
          <a:p>
            <a:pPr marL="0" indent="0">
              <a:buNone/>
            </a:pPr>
            <a:r>
              <a:rPr lang="fi-FI" sz="2400" dirty="0"/>
              <a:t>2. Kirjoita toinen lista asioista, joista olet saanut kehuja tai kannustusta muilta.</a:t>
            </a:r>
          </a:p>
          <a:p>
            <a:pPr marL="0" indent="0">
              <a:buNone/>
            </a:pPr>
            <a:r>
              <a:rPr lang="fi-FI" sz="2400" dirty="0"/>
              <a:t>3. Kirjoita lista siitä kaikesta, missä olet mielestäsi hyvä.</a:t>
            </a:r>
          </a:p>
        </p:txBody>
      </p:sp>
    </p:spTree>
    <p:extLst>
      <p:ext uri="{BB962C8B-B14F-4D97-AF65-F5344CB8AC3E}">
        <p14:creationId xmlns:p14="http://schemas.microsoft.com/office/powerpoint/2010/main" val="41455261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692C2BAC-9F1A-D9D9-9BA6-28D253C135D7}"/>
              </a:ext>
            </a:extLst>
          </p:cNvPr>
          <p:cNvSpPr>
            <a:spLocks noGrp="1"/>
          </p:cNvSpPr>
          <p:nvPr>
            <p:ph type="body" sz="quarter" idx="14"/>
          </p:nvPr>
        </p:nvSpPr>
        <p:spPr/>
        <p:txBody>
          <a:bodyPr/>
          <a:lstStyle/>
          <a:p>
            <a:pPr marL="457200" indent="-457200">
              <a:buFont typeface="+mj-lt"/>
              <a:buAutoNum type="arabicPeriod"/>
            </a:pPr>
            <a:r>
              <a:rPr lang="fi-FI" dirty="0">
                <a:ea typeface="Calibri"/>
                <a:cs typeface="Calibri"/>
              </a:rPr>
              <a:t>Kirjoita lista asioista, joita tykkäät tehdä.</a:t>
            </a:r>
            <a:endParaRPr lang="en-US" dirty="0">
              <a:ea typeface="Calibri"/>
              <a:cs typeface="Calibri"/>
            </a:endParaRPr>
          </a:p>
          <a:p>
            <a:pPr marL="457200" indent="-457200">
              <a:buFont typeface="+mj-lt"/>
              <a:buAutoNum type="arabicPeriod"/>
            </a:pPr>
            <a:r>
              <a:rPr lang="fi-FI" dirty="0">
                <a:ea typeface="Calibri"/>
                <a:cs typeface="Calibri"/>
              </a:rPr>
              <a:t>Kirjoita toinen lista asioista, joista olet saanut kehuja tai kannustusta muilta.</a:t>
            </a:r>
            <a:endParaRPr lang="en-US" dirty="0">
              <a:ea typeface="Calibri"/>
              <a:cs typeface="Calibri"/>
            </a:endParaRPr>
          </a:p>
          <a:p>
            <a:pPr marL="457200" indent="-457200">
              <a:buFont typeface="+mj-lt"/>
              <a:buAutoNum type="arabicPeriod"/>
            </a:pPr>
            <a:r>
              <a:rPr lang="fi-FI" dirty="0">
                <a:ea typeface="Calibri"/>
                <a:cs typeface="Calibri"/>
              </a:rPr>
              <a:t>Kirjoita lista siitä kaikesta, missä olet mielestäsi hyvä.</a:t>
            </a:r>
            <a:endParaRPr lang="en-US" dirty="0"/>
          </a:p>
          <a:p>
            <a:endParaRPr lang="fi-FI" dirty="0"/>
          </a:p>
        </p:txBody>
      </p:sp>
      <p:sp>
        <p:nvSpPr>
          <p:cNvPr id="3" name="Tekstin paikkamerkki 2">
            <a:extLst>
              <a:ext uri="{FF2B5EF4-FFF2-40B4-BE49-F238E27FC236}">
                <a16:creationId xmlns:a16="http://schemas.microsoft.com/office/drawing/2014/main" id="{2B068B47-BB08-AFCD-544C-DEA3B93CA5E7}"/>
              </a:ext>
            </a:extLst>
          </p:cNvPr>
          <p:cNvSpPr>
            <a:spLocks noGrp="1"/>
          </p:cNvSpPr>
          <p:nvPr>
            <p:ph type="body" sz="quarter" idx="15"/>
          </p:nvPr>
        </p:nvSpPr>
        <p:spPr/>
        <p:txBody>
          <a:bodyPr/>
          <a:lstStyle/>
          <a:p>
            <a:r>
              <a:rPr lang="fi-FI" b="1" dirty="0">
                <a:solidFill>
                  <a:schemeClr val="bg1"/>
                </a:solidFill>
                <a:highlight>
                  <a:srgbClr val="A839C9"/>
                </a:highlight>
              </a:rPr>
              <a:t>Aluksi omaa pohdintaa</a:t>
            </a:r>
            <a:endParaRPr lang="fi-FI" dirty="0">
              <a:highlight>
                <a:srgbClr val="A839C9"/>
              </a:highlight>
            </a:endParaRPr>
          </a:p>
        </p:txBody>
      </p:sp>
    </p:spTree>
    <p:extLst>
      <p:ext uri="{BB962C8B-B14F-4D97-AF65-F5344CB8AC3E}">
        <p14:creationId xmlns:p14="http://schemas.microsoft.com/office/powerpoint/2010/main" val="27778363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11A686-A11D-822B-7D72-B6033808ABDF}"/>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2B360A9E-CBA1-79B4-A4E2-03576CC4D1F8}"/>
              </a:ext>
            </a:extLst>
          </p:cNvPr>
          <p:cNvSpPr>
            <a:spLocks noGrp="1"/>
          </p:cNvSpPr>
          <p:nvPr>
            <p:ph type="title"/>
          </p:nvPr>
        </p:nvSpPr>
        <p:spPr>
          <a:xfrm>
            <a:off x="1055689" y="781936"/>
            <a:ext cx="9504362" cy="1315152"/>
          </a:xfrm>
        </p:spPr>
        <p:txBody>
          <a:bodyPr>
            <a:normAutofit/>
          </a:bodyPr>
          <a:lstStyle/>
          <a:p>
            <a:r>
              <a:rPr lang="fi-FI" b="1" dirty="0">
                <a:solidFill>
                  <a:schemeClr val="bg1"/>
                </a:solidFill>
                <a:highlight>
                  <a:srgbClr val="A839C9"/>
                </a:highlight>
              </a:rPr>
              <a:t>Vahvuudet </a:t>
            </a:r>
            <a:br>
              <a:rPr lang="fi-FI" b="1" dirty="0">
                <a:solidFill>
                  <a:schemeClr val="bg1"/>
                </a:solidFill>
                <a:highlight>
                  <a:srgbClr val="A839C9"/>
                </a:highlight>
              </a:rPr>
            </a:br>
            <a:r>
              <a:rPr lang="fi-FI" b="1" dirty="0">
                <a:solidFill>
                  <a:schemeClr val="bg1"/>
                </a:solidFill>
                <a:highlight>
                  <a:srgbClr val="A839C9"/>
                </a:highlight>
              </a:rPr>
              <a:t>– mitä niillä tarkoitetaan?</a:t>
            </a:r>
            <a:endParaRPr lang="fi-FI" dirty="0"/>
          </a:p>
        </p:txBody>
      </p:sp>
      <p:sp>
        <p:nvSpPr>
          <p:cNvPr id="3" name="Tekstin paikkamerkki 2">
            <a:extLst>
              <a:ext uri="{FF2B5EF4-FFF2-40B4-BE49-F238E27FC236}">
                <a16:creationId xmlns:a16="http://schemas.microsoft.com/office/drawing/2014/main" id="{DA9E14B8-EBE3-6CDE-00D1-BC3EB5C9CA38}"/>
              </a:ext>
            </a:extLst>
          </p:cNvPr>
          <p:cNvSpPr>
            <a:spLocks noGrp="1"/>
          </p:cNvSpPr>
          <p:nvPr>
            <p:ph type="body" sz="quarter" idx="13"/>
          </p:nvPr>
        </p:nvSpPr>
        <p:spPr>
          <a:xfrm>
            <a:off x="1055688" y="2097088"/>
            <a:ext cx="9781188" cy="3657670"/>
          </a:xfrm>
        </p:spPr>
        <p:txBody>
          <a:bodyPr>
            <a:normAutofit/>
          </a:bodyPr>
          <a:lstStyle/>
          <a:p>
            <a:pPr marL="342900" indent="-342900">
              <a:lnSpc>
                <a:spcPct val="100000"/>
              </a:lnSpc>
              <a:buFont typeface="Arial" panose="020B0604020202020204" pitchFamily="34" charset="0"/>
              <a:buChar char="•"/>
            </a:pPr>
            <a:r>
              <a:rPr lang="fi-FI" sz="2400" dirty="0"/>
              <a:t>Vahvuudet ovat yksilön ominaisuuksia, kykyjä ja taitoja </a:t>
            </a:r>
            <a:br>
              <a:rPr lang="fi-FI" sz="2400" dirty="0"/>
            </a:br>
            <a:r>
              <a:rPr lang="fi-FI" sz="2400" dirty="0"/>
              <a:t>– omia parhaita puolia. </a:t>
            </a:r>
          </a:p>
          <a:p>
            <a:pPr marL="342900" indent="-342900">
              <a:lnSpc>
                <a:spcPct val="100000"/>
              </a:lnSpc>
              <a:buFont typeface="Arial" panose="020B0604020202020204" pitchFamily="34" charset="0"/>
              <a:buChar char="•"/>
            </a:pPr>
            <a:r>
              <a:rPr lang="fi-FI" sz="2400" dirty="0"/>
              <a:t>Omien vahvuuksien tuntemisesta on hyötyä opiskeluissa, työelämässä, sosiaalisissa suhteissa ja elämässä ylipäätään. </a:t>
            </a:r>
          </a:p>
          <a:p>
            <a:pPr marL="342900" indent="-342900">
              <a:lnSpc>
                <a:spcPct val="100000"/>
              </a:lnSpc>
              <a:buFont typeface="Arial" panose="020B0604020202020204" pitchFamily="34" charset="0"/>
              <a:buChar char="•"/>
            </a:pPr>
            <a:r>
              <a:rPr lang="fi-FI" sz="2400" dirty="0"/>
              <a:t>Jokaisella meistä on vahvuuksia, vaikka niiden tunnistaminen voi joskus olla vaikeaa.</a:t>
            </a:r>
          </a:p>
        </p:txBody>
      </p:sp>
    </p:spTree>
    <p:extLst>
      <p:ext uri="{BB962C8B-B14F-4D97-AF65-F5344CB8AC3E}">
        <p14:creationId xmlns:p14="http://schemas.microsoft.com/office/powerpoint/2010/main" val="37634576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13EB0F-0B37-8A70-25E6-3CC0AA285910}"/>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3BE492EB-C25D-19E8-FDAB-C69D757F0189}"/>
              </a:ext>
            </a:extLst>
          </p:cNvPr>
          <p:cNvSpPr>
            <a:spLocks noGrp="1"/>
          </p:cNvSpPr>
          <p:nvPr>
            <p:ph type="title"/>
          </p:nvPr>
        </p:nvSpPr>
        <p:spPr/>
        <p:txBody>
          <a:bodyPr/>
          <a:lstStyle/>
          <a:p>
            <a:r>
              <a:rPr lang="fi-FI" b="1" dirty="0">
                <a:solidFill>
                  <a:schemeClr val="bg1"/>
                </a:solidFill>
                <a:highlight>
                  <a:srgbClr val="A839C9"/>
                </a:highlight>
              </a:rPr>
              <a:t>Tehtävä</a:t>
            </a:r>
            <a:endParaRPr lang="fi-FI" dirty="0"/>
          </a:p>
        </p:txBody>
      </p:sp>
      <p:sp>
        <p:nvSpPr>
          <p:cNvPr id="3" name="Tekstin paikkamerkki 2">
            <a:extLst>
              <a:ext uri="{FF2B5EF4-FFF2-40B4-BE49-F238E27FC236}">
                <a16:creationId xmlns:a16="http://schemas.microsoft.com/office/drawing/2014/main" id="{07E94C26-6071-3C74-995B-758BB90790B1}"/>
              </a:ext>
            </a:extLst>
          </p:cNvPr>
          <p:cNvSpPr>
            <a:spLocks noGrp="1"/>
          </p:cNvSpPr>
          <p:nvPr>
            <p:ph type="body" sz="quarter" idx="13"/>
          </p:nvPr>
        </p:nvSpPr>
        <p:spPr/>
        <p:txBody>
          <a:bodyPr>
            <a:normAutofit lnSpcReduction="10000"/>
          </a:bodyPr>
          <a:lstStyle/>
          <a:p>
            <a:pPr>
              <a:lnSpc>
                <a:spcPct val="100000"/>
              </a:lnSpc>
            </a:pPr>
            <a:r>
              <a:rPr lang="fi-FI" sz="2400" b="1" dirty="0"/>
              <a:t>Aihe: </a:t>
            </a:r>
            <a:r>
              <a:rPr lang="fi-FI" sz="2400" dirty="0"/>
              <a:t>Omat vahvuudet</a:t>
            </a:r>
            <a:br>
              <a:rPr lang="fi-FI" sz="2400" dirty="0"/>
            </a:br>
            <a:br>
              <a:rPr lang="fi-FI" sz="2400" dirty="0"/>
            </a:br>
            <a:r>
              <a:rPr lang="fi-FI" sz="2400" b="1" dirty="0"/>
              <a:t>Ennakkovalmistelut: </a:t>
            </a:r>
            <a:r>
              <a:rPr lang="fi-FI" sz="2400" dirty="0"/>
              <a:t>Varaa paperia ja kyniä, kopioi vahvuustaulukoita (dia 18) pöydille tai jaa näytöltä</a:t>
            </a:r>
            <a:br>
              <a:rPr lang="fi-FI" sz="2400" dirty="0"/>
            </a:br>
            <a:br>
              <a:rPr lang="fi-FI" sz="2400" dirty="0"/>
            </a:br>
            <a:r>
              <a:rPr lang="fi-FI" sz="2400" b="1" dirty="0"/>
              <a:t>Tarvittava aika: </a:t>
            </a:r>
            <a:r>
              <a:rPr lang="fi-FI" sz="2400" dirty="0"/>
              <a:t>Varaa harjoitukseen noin 10 minuuttia</a:t>
            </a:r>
          </a:p>
        </p:txBody>
      </p:sp>
      <p:sp>
        <p:nvSpPr>
          <p:cNvPr id="4" name="Tekstin paikkamerkki 3">
            <a:extLst>
              <a:ext uri="{FF2B5EF4-FFF2-40B4-BE49-F238E27FC236}">
                <a16:creationId xmlns:a16="http://schemas.microsoft.com/office/drawing/2014/main" id="{D3A8F6A3-4986-A902-CA1C-C0ED198D7C98}"/>
              </a:ext>
            </a:extLst>
          </p:cNvPr>
          <p:cNvSpPr>
            <a:spLocks noGrp="1"/>
          </p:cNvSpPr>
          <p:nvPr>
            <p:ph type="body" sz="quarter" idx="14"/>
          </p:nvPr>
        </p:nvSpPr>
        <p:spPr>
          <a:xfrm>
            <a:off x="5807870" y="2100141"/>
            <a:ext cx="5896450" cy="3151481"/>
          </a:xfrm>
          <a:ln w="38100">
            <a:solidFill>
              <a:srgbClr val="A839C9"/>
            </a:solidFill>
          </a:ln>
        </p:spPr>
        <p:txBody>
          <a:bodyPr/>
          <a:lstStyle/>
          <a:p>
            <a:pPr marL="0" indent="0">
              <a:buNone/>
            </a:pPr>
            <a:r>
              <a:rPr lang="fi-FI" sz="2400" b="1" dirty="0"/>
              <a:t>Tehtävä: </a:t>
            </a:r>
          </a:p>
          <a:p>
            <a:pPr marL="457200" indent="-457200">
              <a:buFont typeface="+mj-lt"/>
              <a:buAutoNum type="arabicPeriod"/>
            </a:pPr>
            <a:r>
              <a:rPr lang="fi-FI" sz="2400" dirty="0"/>
              <a:t>Valitse itsellesi mielestäsi parhaiten sopivat 3 vahvuutta vahvuustaulukosta (seuraava dia). </a:t>
            </a:r>
          </a:p>
          <a:p>
            <a:pPr marL="457200" indent="-457200">
              <a:buFont typeface="+mj-lt"/>
              <a:buAutoNum type="arabicPeriod"/>
            </a:pPr>
            <a:r>
              <a:rPr lang="fi-FI" sz="2400" dirty="0"/>
              <a:t>Mitkä listaamistasi asioista ovat tärkeitä elämässä? </a:t>
            </a:r>
          </a:p>
          <a:p>
            <a:pPr marL="457200" indent="-457200">
              <a:buFont typeface="+mj-lt"/>
              <a:buAutoNum type="arabicPeriod"/>
            </a:pPr>
            <a:r>
              <a:rPr lang="fi-FI" sz="2400" dirty="0"/>
              <a:t>Mitkä työelämässä?</a:t>
            </a:r>
          </a:p>
        </p:txBody>
      </p:sp>
    </p:spTree>
    <p:extLst>
      <p:ext uri="{BB962C8B-B14F-4D97-AF65-F5344CB8AC3E}">
        <p14:creationId xmlns:p14="http://schemas.microsoft.com/office/powerpoint/2010/main" val="7907419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Kuva 8">
            <a:extLst>
              <a:ext uri="{FF2B5EF4-FFF2-40B4-BE49-F238E27FC236}">
                <a16:creationId xmlns:a16="http://schemas.microsoft.com/office/drawing/2014/main" id="{C979C5B4-3A7E-30B1-592E-1A18A805E69A}"/>
              </a:ext>
            </a:extLst>
          </p:cNvPr>
          <p:cNvPicPr>
            <a:picLocks noChangeAspect="1"/>
          </p:cNvPicPr>
          <p:nvPr/>
        </p:nvPicPr>
        <p:blipFill>
          <a:blip r:embed="rId2"/>
          <a:stretch>
            <a:fillRect/>
          </a:stretch>
        </p:blipFill>
        <p:spPr>
          <a:xfrm>
            <a:off x="613337" y="344749"/>
            <a:ext cx="8110533" cy="5731315"/>
          </a:xfrm>
          <a:prstGeom prst="rect">
            <a:avLst/>
          </a:prstGeom>
        </p:spPr>
      </p:pic>
      <p:sp>
        <p:nvSpPr>
          <p:cNvPr id="10" name="Tekstin paikkamerkki 3">
            <a:extLst>
              <a:ext uri="{FF2B5EF4-FFF2-40B4-BE49-F238E27FC236}">
                <a16:creationId xmlns:a16="http://schemas.microsoft.com/office/drawing/2014/main" id="{A4013BC6-72D2-D6DC-FCBA-9060A4C76AD0}"/>
              </a:ext>
            </a:extLst>
          </p:cNvPr>
          <p:cNvSpPr txBox="1">
            <a:spLocks/>
          </p:cNvSpPr>
          <p:nvPr/>
        </p:nvSpPr>
        <p:spPr>
          <a:xfrm>
            <a:off x="8588140" y="683082"/>
            <a:ext cx="2990523" cy="3151481"/>
          </a:xfrm>
          <a:prstGeom prst="rect">
            <a:avLst/>
          </a:prstGeom>
          <a:ln w="38100">
            <a:solidFill>
              <a:srgbClr val="A839C9"/>
            </a:solidFill>
          </a:ln>
        </p:spPr>
        <p:txBody>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mn-lt"/>
                <a:ea typeface="+mn-ea"/>
                <a:cs typeface="+mn-cs"/>
              </a:defRPr>
            </a:lvl1pPr>
            <a:lvl2pPr marL="457200" indent="0" algn="l" defTabSz="914400" rtl="0" eaLnBrk="1" latinLnBrk="0" hangingPunct="1">
              <a:lnSpc>
                <a:spcPct val="150000"/>
              </a:lnSpc>
              <a:spcBef>
                <a:spcPts val="500"/>
              </a:spcBef>
              <a:buFont typeface="Arial" panose="020B0604020202020204" pitchFamily="34" charset="0"/>
              <a:buNone/>
              <a:defRPr sz="1800" kern="1200">
                <a:solidFill>
                  <a:schemeClr val="tx1"/>
                </a:solidFill>
                <a:latin typeface="+mn-lt"/>
                <a:ea typeface="+mn-ea"/>
                <a:cs typeface="+mn-cs"/>
              </a:defRPr>
            </a:lvl2pPr>
            <a:lvl3pPr marL="914400" indent="0" algn="l" defTabSz="914400" rtl="0" eaLnBrk="1" latinLnBrk="0" hangingPunct="1">
              <a:lnSpc>
                <a:spcPct val="150000"/>
              </a:lnSpc>
              <a:spcBef>
                <a:spcPts val="500"/>
              </a:spcBef>
              <a:buFont typeface="Arial" panose="020B0604020202020204" pitchFamily="34" charset="0"/>
              <a:buNone/>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i-FI" b="1"/>
              <a:t>Tehtävä: </a:t>
            </a:r>
          </a:p>
          <a:p>
            <a:pPr marL="457200" indent="-457200">
              <a:buFont typeface="+mj-lt"/>
              <a:buAutoNum type="arabicPeriod"/>
            </a:pPr>
            <a:r>
              <a:rPr lang="fi-FI"/>
              <a:t>Valitse itsellesi mielestäsi parhaiten sopivat 3 vahvuutta vahvuustaulukosta (seuraava dia). </a:t>
            </a:r>
          </a:p>
          <a:p>
            <a:pPr marL="457200" indent="-457200">
              <a:buFont typeface="+mj-lt"/>
              <a:buAutoNum type="arabicPeriod"/>
            </a:pPr>
            <a:r>
              <a:rPr lang="fi-FI"/>
              <a:t>Mitkä listaamistasi asioista ovat tärkeitä elämässä? </a:t>
            </a:r>
          </a:p>
          <a:p>
            <a:pPr marL="457200" indent="-457200">
              <a:buFont typeface="+mj-lt"/>
              <a:buAutoNum type="arabicPeriod"/>
            </a:pPr>
            <a:r>
              <a:rPr lang="fi-FI"/>
              <a:t>Mitkä työelämässä?</a:t>
            </a:r>
            <a:endParaRPr lang="fi-FI" dirty="0"/>
          </a:p>
        </p:txBody>
      </p:sp>
      <p:sp>
        <p:nvSpPr>
          <p:cNvPr id="12" name="Tekstiruutu 11">
            <a:extLst>
              <a:ext uri="{FF2B5EF4-FFF2-40B4-BE49-F238E27FC236}">
                <a16:creationId xmlns:a16="http://schemas.microsoft.com/office/drawing/2014/main" id="{9DC4A407-03E0-8FCB-00FD-3F7D641A51E8}"/>
              </a:ext>
            </a:extLst>
          </p:cNvPr>
          <p:cNvSpPr txBox="1"/>
          <p:nvPr/>
        </p:nvSpPr>
        <p:spPr>
          <a:xfrm>
            <a:off x="445053" y="344749"/>
            <a:ext cx="6865435" cy="286232"/>
          </a:xfrm>
          <a:prstGeom prst="rect">
            <a:avLst/>
          </a:prstGeom>
          <a:noFill/>
        </p:spPr>
        <p:txBody>
          <a:bodyPr wrap="square">
            <a:spAutoFit/>
          </a:bodyPr>
          <a:lstStyle/>
          <a:p>
            <a:pPr marL="428625" lvl="1" indent="0">
              <a:lnSpc>
                <a:spcPct val="90000"/>
              </a:lnSpc>
              <a:spcBef>
                <a:spcPts val="1000"/>
              </a:spcBef>
              <a:buNone/>
            </a:pPr>
            <a:r>
              <a:rPr lang="fi-FI" sz="1400" dirty="0" err="1">
                <a:ea typeface="Calibri"/>
                <a:cs typeface="Calibri"/>
              </a:rPr>
              <a:t>Lähde:www.positiivinenoppiminen.fi</a:t>
            </a:r>
            <a:r>
              <a:rPr lang="fi-FI" sz="1400" dirty="0">
                <a:ea typeface="Calibri"/>
                <a:cs typeface="Calibri"/>
              </a:rPr>
              <a:t>/100-vahvuutta/</a:t>
            </a:r>
          </a:p>
        </p:txBody>
      </p:sp>
    </p:spTree>
    <p:extLst>
      <p:ext uri="{BB962C8B-B14F-4D97-AF65-F5344CB8AC3E}">
        <p14:creationId xmlns:p14="http://schemas.microsoft.com/office/powerpoint/2010/main" val="39711985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70844B44-58C5-E60A-5B3C-6CF888AAD9B8}"/>
              </a:ext>
            </a:extLst>
          </p:cNvPr>
          <p:cNvPicPr>
            <a:picLocks noChangeAspect="1"/>
          </p:cNvPicPr>
          <p:nvPr/>
        </p:nvPicPr>
        <p:blipFill>
          <a:blip r:embed="rId2"/>
          <a:srcRect l="6121" t="23853" r="7319" b="11692"/>
          <a:stretch>
            <a:fillRect/>
          </a:stretch>
        </p:blipFill>
        <p:spPr>
          <a:xfrm>
            <a:off x="152400" y="301549"/>
            <a:ext cx="11887200" cy="6254901"/>
          </a:xfrm>
          <a:prstGeom prst="rect">
            <a:avLst/>
          </a:prstGeom>
        </p:spPr>
      </p:pic>
    </p:spTree>
    <p:extLst>
      <p:ext uri="{BB962C8B-B14F-4D97-AF65-F5344CB8AC3E}">
        <p14:creationId xmlns:p14="http://schemas.microsoft.com/office/powerpoint/2010/main" val="9178692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D346E6-A243-4FBE-2150-87E3C1DD30DF}"/>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0BB6C131-555F-FC2A-B8C5-19C016B7E4FA}"/>
              </a:ext>
            </a:extLst>
          </p:cNvPr>
          <p:cNvSpPr>
            <a:spLocks noGrp="1"/>
          </p:cNvSpPr>
          <p:nvPr>
            <p:ph type="title"/>
          </p:nvPr>
        </p:nvSpPr>
        <p:spPr/>
        <p:txBody>
          <a:bodyPr/>
          <a:lstStyle/>
          <a:p>
            <a:r>
              <a:rPr lang="fi-FI" b="1" dirty="0">
                <a:solidFill>
                  <a:schemeClr val="bg1"/>
                </a:solidFill>
                <a:highlight>
                  <a:srgbClr val="A839C9"/>
                </a:highlight>
              </a:rPr>
              <a:t>Tehtävä</a:t>
            </a:r>
            <a:endParaRPr lang="fi-FI" dirty="0"/>
          </a:p>
        </p:txBody>
      </p:sp>
      <p:sp>
        <p:nvSpPr>
          <p:cNvPr id="3" name="Tekstin paikkamerkki 2">
            <a:extLst>
              <a:ext uri="{FF2B5EF4-FFF2-40B4-BE49-F238E27FC236}">
                <a16:creationId xmlns:a16="http://schemas.microsoft.com/office/drawing/2014/main" id="{CE52F34E-7FB6-34F7-28A3-0D9FD78D3AF9}"/>
              </a:ext>
            </a:extLst>
          </p:cNvPr>
          <p:cNvSpPr>
            <a:spLocks noGrp="1"/>
          </p:cNvSpPr>
          <p:nvPr>
            <p:ph type="body" sz="quarter" idx="13"/>
          </p:nvPr>
        </p:nvSpPr>
        <p:spPr/>
        <p:txBody>
          <a:bodyPr>
            <a:normAutofit lnSpcReduction="10000"/>
          </a:bodyPr>
          <a:lstStyle/>
          <a:p>
            <a:pPr>
              <a:lnSpc>
                <a:spcPct val="100000"/>
              </a:lnSpc>
            </a:pPr>
            <a:r>
              <a:rPr lang="fi-FI" sz="2400" b="1" dirty="0"/>
              <a:t>Aihe: </a:t>
            </a:r>
            <a:r>
              <a:rPr lang="fi-FI" sz="2400" dirty="0"/>
              <a:t>Pohdiskelua ja valokuvausta parityönä</a:t>
            </a:r>
            <a:br>
              <a:rPr lang="fi-FI" sz="2400" dirty="0"/>
            </a:br>
            <a:br>
              <a:rPr lang="fi-FI" sz="2400" dirty="0"/>
            </a:br>
            <a:r>
              <a:rPr lang="fi-FI" sz="2400" b="1" dirty="0"/>
              <a:t>Ennakkovalmistelut: </a:t>
            </a:r>
            <a:r>
              <a:rPr lang="fi-FI" sz="2400" dirty="0"/>
              <a:t>Varaa paperia ja kyniä, puhelimet tai kamerat kuvaamista varten</a:t>
            </a:r>
            <a:br>
              <a:rPr lang="fi-FI" sz="2400" dirty="0"/>
            </a:br>
            <a:br>
              <a:rPr lang="fi-FI" sz="2400" dirty="0"/>
            </a:br>
            <a:r>
              <a:rPr lang="fi-FI" sz="2400" b="1" dirty="0"/>
              <a:t>Tarvittava aika: </a:t>
            </a:r>
            <a:r>
              <a:rPr lang="fi-FI" sz="2400" dirty="0"/>
              <a:t>Varaa harjoitukseen noin 15 minuuttia</a:t>
            </a:r>
          </a:p>
        </p:txBody>
      </p:sp>
      <p:sp>
        <p:nvSpPr>
          <p:cNvPr id="4" name="Tekstin paikkamerkki 3">
            <a:extLst>
              <a:ext uri="{FF2B5EF4-FFF2-40B4-BE49-F238E27FC236}">
                <a16:creationId xmlns:a16="http://schemas.microsoft.com/office/drawing/2014/main" id="{0F704B1D-1A36-2D3D-71ED-55A991313A32}"/>
              </a:ext>
            </a:extLst>
          </p:cNvPr>
          <p:cNvSpPr>
            <a:spLocks noGrp="1"/>
          </p:cNvSpPr>
          <p:nvPr>
            <p:ph type="body" sz="quarter" idx="14"/>
          </p:nvPr>
        </p:nvSpPr>
        <p:spPr>
          <a:xfrm>
            <a:off x="5664435" y="1867058"/>
            <a:ext cx="5896450" cy="3654617"/>
          </a:xfrm>
          <a:ln w="38100">
            <a:solidFill>
              <a:srgbClr val="A839C9"/>
            </a:solidFill>
          </a:ln>
        </p:spPr>
        <p:txBody>
          <a:bodyPr/>
          <a:lstStyle/>
          <a:p>
            <a:pPr marL="0" indent="0">
              <a:buNone/>
            </a:pPr>
            <a:r>
              <a:rPr lang="fi-FI" sz="2400" b="1" dirty="0"/>
              <a:t>Tehtävä: </a:t>
            </a:r>
          </a:p>
          <a:p>
            <a:pPr marL="457200" indent="-457200">
              <a:buFont typeface="+mj-lt"/>
              <a:buAutoNum type="arabicPeriod"/>
            </a:pPr>
            <a:r>
              <a:rPr lang="fi-FI" sz="2400" dirty="0"/>
              <a:t>Jaa parin kanssa kirjaamiasi ajatuksia.</a:t>
            </a:r>
          </a:p>
          <a:p>
            <a:pPr marL="457200" indent="-457200">
              <a:buFont typeface="+mj-lt"/>
              <a:buAutoNum type="arabicPeriod"/>
            </a:pPr>
            <a:r>
              <a:rPr lang="fi-FI" sz="2400" dirty="0"/>
              <a:t>Ottakaa toisistanne kuva CV:tä varten.</a:t>
            </a:r>
          </a:p>
          <a:p>
            <a:pPr marL="457200" indent="-457200">
              <a:buFont typeface="+mj-lt"/>
              <a:buAutoNum type="arabicPeriod"/>
            </a:pPr>
            <a:r>
              <a:rPr lang="fi-FI" sz="2400" dirty="0"/>
              <a:t>Voit jo alustavasti miettiä/kirjata mitä laittaisit omaan ansioluetteloosi (CV).</a:t>
            </a:r>
          </a:p>
          <a:p>
            <a:pPr marL="457200" indent="-457200">
              <a:buFont typeface="+mj-lt"/>
              <a:buAutoNum type="arabicPeriod"/>
            </a:pPr>
            <a:r>
              <a:rPr lang="fi-FI" sz="2400" dirty="0"/>
              <a:t>Mikäli joku haluaa, voisi muutaman ajatuksen omista pohdinnoistaan jakaa koko ryhmän kanssa.</a:t>
            </a:r>
          </a:p>
        </p:txBody>
      </p:sp>
    </p:spTree>
    <p:extLst>
      <p:ext uri="{BB962C8B-B14F-4D97-AF65-F5344CB8AC3E}">
        <p14:creationId xmlns:p14="http://schemas.microsoft.com/office/powerpoint/2010/main" val="17191721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l="30000"/>
          </a:stretch>
        </a:blipFill>
        <a:effectLst/>
      </p:bgPr>
    </p:bg>
    <p:spTree>
      <p:nvGrpSpPr>
        <p:cNvPr id="1" name="">
          <a:extLst>
            <a:ext uri="{FF2B5EF4-FFF2-40B4-BE49-F238E27FC236}">
              <a16:creationId xmlns:a16="http://schemas.microsoft.com/office/drawing/2014/main" id="{4343E622-B5BE-0277-A07B-07AE76E0ADB8}"/>
            </a:ext>
          </a:extLst>
        </p:cNvPr>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1A106BAF-0C4F-9245-1FBC-A8DECD72F7CE}"/>
              </a:ext>
            </a:extLst>
          </p:cNvPr>
          <p:cNvSpPr>
            <a:spLocks noGrp="1"/>
          </p:cNvSpPr>
          <p:nvPr>
            <p:ph type="body" sz="quarter" idx="14"/>
          </p:nvPr>
        </p:nvSpPr>
        <p:spPr/>
        <p:txBody>
          <a:bodyPr/>
          <a:lstStyle/>
          <a:p>
            <a:r>
              <a:rPr lang="fi-FI" dirty="0">
                <a:ea typeface="Calibri"/>
                <a:cs typeface="Calibri"/>
              </a:rPr>
              <a:t>Tähän voit liittää oman palautekyselysi QR-koodin tai muotoilla palautteenkeruun teille sopivalla tavalla.</a:t>
            </a:r>
            <a:endParaRPr lang="en-US" dirty="0"/>
          </a:p>
          <a:p>
            <a:endParaRPr lang="fi-FI" dirty="0"/>
          </a:p>
        </p:txBody>
      </p:sp>
      <p:sp>
        <p:nvSpPr>
          <p:cNvPr id="3" name="Tekstin paikkamerkki 2">
            <a:extLst>
              <a:ext uri="{FF2B5EF4-FFF2-40B4-BE49-F238E27FC236}">
                <a16:creationId xmlns:a16="http://schemas.microsoft.com/office/drawing/2014/main" id="{B6523941-DFDF-AB70-5FB2-FBBF2F97344A}"/>
              </a:ext>
            </a:extLst>
          </p:cNvPr>
          <p:cNvSpPr>
            <a:spLocks noGrp="1"/>
          </p:cNvSpPr>
          <p:nvPr>
            <p:ph type="body" sz="quarter" idx="15"/>
          </p:nvPr>
        </p:nvSpPr>
        <p:spPr/>
        <p:txBody>
          <a:bodyPr/>
          <a:lstStyle/>
          <a:p>
            <a:r>
              <a:rPr lang="fi-FI" b="1" dirty="0">
                <a:solidFill>
                  <a:schemeClr val="bg1"/>
                </a:solidFill>
                <a:highlight>
                  <a:srgbClr val="A839C9"/>
                </a:highlight>
              </a:rPr>
              <a:t>Kerää palautetta </a:t>
            </a:r>
            <a:endParaRPr lang="fi-FI" dirty="0">
              <a:highlight>
                <a:srgbClr val="A839C9"/>
              </a:highlight>
            </a:endParaRPr>
          </a:p>
        </p:txBody>
      </p:sp>
    </p:spTree>
    <p:extLst>
      <p:ext uri="{BB962C8B-B14F-4D97-AF65-F5344CB8AC3E}">
        <p14:creationId xmlns:p14="http://schemas.microsoft.com/office/powerpoint/2010/main" val="22046672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A839C9"/>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1122BC5-CA12-0910-C618-E4B725A4241B}"/>
              </a:ext>
            </a:extLst>
          </p:cNvPr>
          <p:cNvSpPr>
            <a:spLocks noGrp="1"/>
          </p:cNvSpPr>
          <p:nvPr>
            <p:ph type="ctrTitle"/>
          </p:nvPr>
        </p:nvSpPr>
        <p:spPr/>
        <p:txBody>
          <a:bodyPr>
            <a:normAutofit/>
          </a:bodyPr>
          <a:lstStyle/>
          <a:p>
            <a:r>
              <a:rPr lang="fi-FI" sz="6000" b="1" dirty="0">
                <a:solidFill>
                  <a:schemeClr val="bg1"/>
                </a:solidFill>
              </a:rPr>
              <a:t>Kiitos </a:t>
            </a:r>
            <a:br>
              <a:rPr lang="fi-FI" sz="6000" b="1" dirty="0">
                <a:solidFill>
                  <a:schemeClr val="bg1"/>
                </a:solidFill>
              </a:rPr>
            </a:br>
            <a:r>
              <a:rPr lang="fi-FI" sz="6000" b="1" dirty="0">
                <a:solidFill>
                  <a:schemeClr val="bg1"/>
                </a:solidFill>
              </a:rPr>
              <a:t>osallistumisesta!</a:t>
            </a:r>
          </a:p>
        </p:txBody>
      </p:sp>
    </p:spTree>
    <p:extLst>
      <p:ext uri="{BB962C8B-B14F-4D97-AF65-F5344CB8AC3E}">
        <p14:creationId xmlns:p14="http://schemas.microsoft.com/office/powerpoint/2010/main" val="28561071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BFE3EF"/>
        </a:solidFill>
        <a:effectLst/>
      </p:bgPr>
    </p:bg>
    <p:spTree>
      <p:nvGrpSpPr>
        <p:cNvPr id="1" name="">
          <a:extLst>
            <a:ext uri="{FF2B5EF4-FFF2-40B4-BE49-F238E27FC236}">
              <a16:creationId xmlns:a16="http://schemas.microsoft.com/office/drawing/2014/main" id="{908FC947-D082-D557-69C4-0AB93EE24A1F}"/>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C3D84BAF-9A4F-4D85-D87C-459F55484D61}"/>
              </a:ext>
            </a:extLst>
          </p:cNvPr>
          <p:cNvSpPr>
            <a:spLocks noGrp="1"/>
          </p:cNvSpPr>
          <p:nvPr>
            <p:ph type="ctrTitle"/>
          </p:nvPr>
        </p:nvSpPr>
        <p:spPr>
          <a:xfrm>
            <a:off x="1524000" y="2574939"/>
            <a:ext cx="9144000" cy="2497015"/>
          </a:xfrm>
        </p:spPr>
        <p:txBody>
          <a:bodyPr>
            <a:normAutofit fontScale="90000"/>
          </a:bodyPr>
          <a:lstStyle/>
          <a:p>
            <a:pPr marL="342900" indent="-342900"/>
            <a:r>
              <a:rPr lang="en-US" b="1" dirty="0">
                <a:solidFill>
                  <a:schemeClr val="bg1"/>
                </a:solidFill>
                <a:ea typeface="Calibri"/>
                <a:cs typeface="Calibri"/>
              </a:rPr>
              <a:t> </a:t>
            </a:r>
            <a:r>
              <a:rPr lang="en-US" b="1" dirty="0">
                <a:ea typeface="Calibri"/>
                <a:cs typeface="Calibri"/>
              </a:rPr>
              <a:t>2. PAJAKERTA</a:t>
            </a:r>
            <a:br>
              <a:rPr lang="en-US" b="1" dirty="0">
                <a:ea typeface="Calibri"/>
                <a:cs typeface="Calibri"/>
              </a:rPr>
            </a:br>
            <a:r>
              <a:rPr lang="en-US" dirty="0">
                <a:ea typeface="Calibri"/>
                <a:cs typeface="Calibri"/>
              </a:rPr>
              <a:t>Kohti </a:t>
            </a:r>
            <a:r>
              <a:rPr lang="en-US" dirty="0" err="1">
                <a:ea typeface="Calibri"/>
                <a:cs typeface="Calibri"/>
              </a:rPr>
              <a:t>työelämää</a:t>
            </a:r>
            <a:r>
              <a:rPr lang="en-US" dirty="0">
                <a:ea typeface="Calibri"/>
                <a:cs typeface="Calibri"/>
              </a:rPr>
              <a:t> 2: </a:t>
            </a:r>
            <a:br>
              <a:rPr lang="en-US" dirty="0">
                <a:ea typeface="Calibri"/>
                <a:cs typeface="Calibri"/>
              </a:rPr>
            </a:br>
            <a:r>
              <a:rPr lang="en-US" dirty="0" err="1">
                <a:ea typeface="Calibri"/>
                <a:cs typeface="Calibri"/>
              </a:rPr>
              <a:t>Omien</a:t>
            </a:r>
            <a:r>
              <a:rPr lang="en-US" dirty="0">
                <a:ea typeface="Calibri"/>
                <a:cs typeface="Calibri"/>
              </a:rPr>
              <a:t> </a:t>
            </a:r>
            <a:r>
              <a:rPr lang="en-US" dirty="0" err="1">
                <a:ea typeface="Calibri"/>
                <a:cs typeface="Calibri"/>
              </a:rPr>
              <a:t>vahvuuksien</a:t>
            </a:r>
            <a:r>
              <a:rPr lang="en-US" dirty="0">
                <a:ea typeface="Calibri"/>
                <a:cs typeface="Calibri"/>
              </a:rPr>
              <a:t> ja </a:t>
            </a:r>
            <a:r>
              <a:rPr lang="en-US" dirty="0" err="1">
                <a:ea typeface="Calibri"/>
                <a:cs typeface="Calibri"/>
              </a:rPr>
              <a:t>osaamisen</a:t>
            </a:r>
            <a:r>
              <a:rPr lang="en-US" dirty="0">
                <a:ea typeface="Calibri"/>
                <a:cs typeface="Calibri"/>
              </a:rPr>
              <a:t> </a:t>
            </a:r>
            <a:r>
              <a:rPr lang="en-US" dirty="0" err="1">
                <a:ea typeface="Calibri"/>
                <a:cs typeface="Calibri"/>
              </a:rPr>
              <a:t>tunnistaminen</a:t>
            </a:r>
            <a:r>
              <a:rPr lang="en-US" dirty="0">
                <a:ea typeface="Calibri"/>
                <a:cs typeface="Calibri"/>
              </a:rPr>
              <a:t> / </a:t>
            </a:r>
            <a:r>
              <a:rPr lang="en-US" dirty="0" err="1">
                <a:ea typeface="Calibri"/>
                <a:cs typeface="Calibri"/>
              </a:rPr>
              <a:t>dokumenttien</a:t>
            </a:r>
            <a:r>
              <a:rPr lang="en-US" dirty="0">
                <a:ea typeface="Calibri"/>
                <a:cs typeface="Calibri"/>
              </a:rPr>
              <a:t> </a:t>
            </a:r>
            <a:r>
              <a:rPr lang="en-US" dirty="0" err="1">
                <a:ea typeface="Calibri"/>
                <a:cs typeface="Calibri"/>
              </a:rPr>
              <a:t>työstöpaja</a:t>
            </a:r>
            <a:r>
              <a:rPr lang="en-US" dirty="0">
                <a:ea typeface="Calibri"/>
                <a:cs typeface="Calibri"/>
              </a:rPr>
              <a:t> </a:t>
            </a:r>
            <a:br>
              <a:rPr lang="en-US" b="1" dirty="0">
                <a:ea typeface="Calibri"/>
                <a:cs typeface="Calibri"/>
              </a:rPr>
            </a:br>
            <a:br>
              <a:rPr lang="en-US" b="1" dirty="0">
                <a:ea typeface="Calibri"/>
                <a:cs typeface="Calibri"/>
              </a:rPr>
            </a:br>
            <a:r>
              <a:rPr lang="en-US" dirty="0">
                <a:ea typeface="Calibri"/>
                <a:cs typeface="Calibri"/>
              </a:rPr>
              <a:t>(</a:t>
            </a:r>
            <a:r>
              <a:rPr lang="en-US" dirty="0" err="1">
                <a:ea typeface="Calibri"/>
                <a:cs typeface="Calibri"/>
              </a:rPr>
              <a:t>ei</a:t>
            </a:r>
            <a:r>
              <a:rPr lang="en-US" dirty="0">
                <a:ea typeface="Calibri"/>
                <a:cs typeface="Calibri"/>
              </a:rPr>
              <a:t> </a:t>
            </a:r>
            <a:r>
              <a:rPr lang="en-US" dirty="0" err="1">
                <a:ea typeface="Calibri"/>
                <a:cs typeface="Calibri"/>
              </a:rPr>
              <a:t>käytetä</a:t>
            </a:r>
            <a:r>
              <a:rPr lang="en-US" dirty="0">
                <a:ea typeface="Calibri"/>
                <a:cs typeface="Calibri"/>
              </a:rPr>
              <a:t> </a:t>
            </a:r>
            <a:r>
              <a:rPr lang="en-US" dirty="0" err="1">
                <a:ea typeface="Calibri"/>
                <a:cs typeface="Calibri"/>
              </a:rPr>
              <a:t>dioja</a:t>
            </a:r>
            <a:r>
              <a:rPr lang="en-US" dirty="0">
                <a:ea typeface="Calibri"/>
                <a:cs typeface="Calibri"/>
              </a:rPr>
              <a:t>)</a:t>
            </a:r>
            <a:br>
              <a:rPr lang="en-US" b="1" dirty="0">
                <a:ea typeface="Calibri"/>
                <a:cs typeface="Calibri"/>
              </a:rPr>
            </a:br>
            <a:br>
              <a:rPr lang="en-US" b="1" dirty="0">
                <a:ea typeface="Calibri"/>
                <a:cs typeface="Calibri"/>
              </a:rPr>
            </a:br>
            <a:endParaRPr lang="fi-FI" dirty="0"/>
          </a:p>
        </p:txBody>
      </p:sp>
    </p:spTree>
    <p:extLst>
      <p:ext uri="{BB962C8B-B14F-4D97-AF65-F5344CB8AC3E}">
        <p14:creationId xmlns:p14="http://schemas.microsoft.com/office/powerpoint/2010/main" val="40650274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48BCF7-6084-1F40-F262-283A9645A727}"/>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750ABE76-C466-8F4C-8872-C42E0913AA6F}"/>
              </a:ext>
            </a:extLst>
          </p:cNvPr>
          <p:cNvSpPr>
            <a:spLocks noGrp="1"/>
          </p:cNvSpPr>
          <p:nvPr>
            <p:ph type="title"/>
          </p:nvPr>
        </p:nvSpPr>
        <p:spPr/>
        <p:txBody>
          <a:bodyPr/>
          <a:lstStyle/>
          <a:p>
            <a:r>
              <a:rPr lang="fi-FI" b="1" dirty="0">
                <a:highlight>
                  <a:srgbClr val="BFE3EF"/>
                </a:highlight>
              </a:rPr>
              <a:t>Tehtävä</a:t>
            </a:r>
            <a:endParaRPr lang="fi-FI" dirty="0">
              <a:highlight>
                <a:srgbClr val="BFE3EF"/>
              </a:highlight>
            </a:endParaRPr>
          </a:p>
        </p:txBody>
      </p:sp>
      <p:sp>
        <p:nvSpPr>
          <p:cNvPr id="3" name="Tekstin paikkamerkki 2">
            <a:extLst>
              <a:ext uri="{FF2B5EF4-FFF2-40B4-BE49-F238E27FC236}">
                <a16:creationId xmlns:a16="http://schemas.microsoft.com/office/drawing/2014/main" id="{CB280733-5E6F-39BB-178C-8E1FC93187F3}"/>
              </a:ext>
            </a:extLst>
          </p:cNvPr>
          <p:cNvSpPr>
            <a:spLocks noGrp="1"/>
          </p:cNvSpPr>
          <p:nvPr>
            <p:ph type="body" sz="quarter" idx="13"/>
          </p:nvPr>
        </p:nvSpPr>
        <p:spPr>
          <a:xfrm>
            <a:off x="1055687" y="2097088"/>
            <a:ext cx="6151937" cy="3657670"/>
          </a:xfrm>
        </p:spPr>
        <p:txBody>
          <a:bodyPr>
            <a:normAutofit/>
          </a:bodyPr>
          <a:lstStyle/>
          <a:p>
            <a:pPr>
              <a:lnSpc>
                <a:spcPct val="100000"/>
              </a:lnSpc>
            </a:pPr>
            <a:r>
              <a:rPr lang="fi-FI" sz="2400" b="1" dirty="0"/>
              <a:t>Aihe: </a:t>
            </a:r>
            <a:r>
              <a:rPr lang="fi-FI" sz="2400" dirty="0"/>
              <a:t>CV:n teko</a:t>
            </a:r>
            <a:br>
              <a:rPr lang="fi-FI" sz="2400" dirty="0"/>
            </a:br>
            <a:br>
              <a:rPr lang="fi-FI" sz="2400" dirty="0"/>
            </a:br>
            <a:r>
              <a:rPr lang="fi-FI" sz="2400" b="1" dirty="0"/>
              <a:t>Ennakkovalmistelut: </a:t>
            </a:r>
            <a:r>
              <a:rPr lang="fi-FI" sz="2400" dirty="0"/>
              <a:t>Varaa tarpeellinen määrä kannettavia tietokoneita, joissa on tarvittavat ohjelmat asennettuna(esim. </a:t>
            </a:r>
            <a:r>
              <a:rPr lang="fi-FI" sz="2400" dirty="0" err="1"/>
              <a:t>Canva</a:t>
            </a:r>
            <a:r>
              <a:rPr lang="fi-FI" sz="2400" dirty="0"/>
              <a:t>-ohjelmassa on paljon hyviä CV-pohjia). </a:t>
            </a:r>
            <a:br>
              <a:rPr lang="fi-FI" sz="2400" dirty="0"/>
            </a:br>
            <a:br>
              <a:rPr lang="fi-FI" sz="2400" dirty="0"/>
            </a:br>
            <a:r>
              <a:rPr lang="fi-FI" sz="2400" b="1" dirty="0"/>
              <a:t>Tarvittava aika: </a:t>
            </a:r>
            <a:r>
              <a:rPr lang="fi-FI" sz="2400" dirty="0"/>
              <a:t>Koko pajakerran aika</a:t>
            </a:r>
          </a:p>
        </p:txBody>
      </p:sp>
      <p:sp>
        <p:nvSpPr>
          <p:cNvPr id="4" name="Tekstin paikkamerkki 3">
            <a:extLst>
              <a:ext uri="{FF2B5EF4-FFF2-40B4-BE49-F238E27FC236}">
                <a16:creationId xmlns:a16="http://schemas.microsoft.com/office/drawing/2014/main" id="{B863F2B3-4309-FE55-D998-E1F7134091D4}"/>
              </a:ext>
            </a:extLst>
          </p:cNvPr>
          <p:cNvSpPr>
            <a:spLocks noGrp="1"/>
          </p:cNvSpPr>
          <p:nvPr>
            <p:ph type="body" sz="quarter" idx="14"/>
          </p:nvPr>
        </p:nvSpPr>
        <p:spPr>
          <a:xfrm>
            <a:off x="7424925" y="2097088"/>
            <a:ext cx="3711388" cy="3654213"/>
          </a:xfrm>
          <a:ln w="38100">
            <a:solidFill>
              <a:srgbClr val="BFE3EF"/>
            </a:solidFill>
          </a:ln>
        </p:spPr>
        <p:txBody>
          <a:bodyPr vert="horz" lIns="91440" tIns="45720" rIns="91440" bIns="45720" rtlCol="0" anchor="t">
            <a:noAutofit/>
          </a:bodyPr>
          <a:lstStyle/>
          <a:p>
            <a:pPr marL="0" indent="0">
              <a:buNone/>
            </a:pPr>
            <a:r>
              <a:rPr lang="fi-FI" sz="2400" b="1" dirty="0"/>
              <a:t>Tehtävä: </a:t>
            </a:r>
          </a:p>
          <a:p>
            <a:pPr marL="0" indent="0">
              <a:buNone/>
            </a:pPr>
            <a:r>
              <a:rPr lang="fi-FI" sz="2400" dirty="0"/>
              <a:t>Oman CV:n työstäminen ohjaajien avustuksella.</a:t>
            </a:r>
            <a:endParaRPr lang="fi-FI" sz="2400" dirty="0">
              <a:ea typeface="Tahoma"/>
              <a:cs typeface="Tahoma"/>
            </a:endParaRPr>
          </a:p>
          <a:p>
            <a:pPr marL="0" indent="0">
              <a:buNone/>
            </a:pPr>
            <a:r>
              <a:rPr lang="fi-FI" sz="2400" dirty="0"/>
              <a:t>Mallipohjia </a:t>
            </a:r>
            <a:r>
              <a:rPr lang="fi-FI" sz="2400" dirty="0" err="1"/>
              <a:t>esim.täältä</a:t>
            </a:r>
            <a:r>
              <a:rPr lang="fi-FI" sz="2400" dirty="0"/>
              <a:t>:</a:t>
            </a:r>
          </a:p>
          <a:p>
            <a:pPr marL="0" indent="0">
              <a:buNone/>
            </a:pPr>
            <a:r>
              <a:rPr lang="fi-FI" sz="2400" dirty="0">
                <a:ea typeface="+mn-lt"/>
                <a:cs typeface="+mn-lt"/>
                <a:hlinkClick r:id="rId2"/>
              </a:rPr>
              <a:t>CV-pohja: Näin teet tyylikkään ansioluettelon helposti – Duunitori</a:t>
            </a:r>
            <a:br>
              <a:rPr lang="fi-FI" sz="2400" dirty="0"/>
            </a:br>
            <a:endParaRPr lang="fi-FI" sz="2400">
              <a:ea typeface="Tahoma"/>
              <a:cs typeface="Tahoma"/>
            </a:endParaRPr>
          </a:p>
        </p:txBody>
      </p:sp>
    </p:spTree>
    <p:extLst>
      <p:ext uri="{BB962C8B-B14F-4D97-AF65-F5344CB8AC3E}">
        <p14:creationId xmlns:p14="http://schemas.microsoft.com/office/powerpoint/2010/main" val="38092316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EF4AF"/>
        </a:solidFill>
        <a:effectLst/>
      </p:bgPr>
    </p:bg>
    <p:spTree>
      <p:nvGrpSpPr>
        <p:cNvPr id="1" name="">
          <a:extLst>
            <a:ext uri="{FF2B5EF4-FFF2-40B4-BE49-F238E27FC236}">
              <a16:creationId xmlns:a16="http://schemas.microsoft.com/office/drawing/2014/main" id="{406BC596-D6CF-B729-6CBE-C97CFBB4A356}"/>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C517D589-A952-E9AD-4BAB-09601DCE5565}"/>
              </a:ext>
            </a:extLst>
          </p:cNvPr>
          <p:cNvSpPr>
            <a:spLocks noGrp="1"/>
          </p:cNvSpPr>
          <p:nvPr>
            <p:ph type="ctrTitle"/>
          </p:nvPr>
        </p:nvSpPr>
        <p:spPr>
          <a:xfrm>
            <a:off x="1524000" y="1965339"/>
            <a:ext cx="9144000" cy="2497015"/>
          </a:xfrm>
        </p:spPr>
        <p:txBody>
          <a:bodyPr>
            <a:normAutofit/>
          </a:bodyPr>
          <a:lstStyle/>
          <a:p>
            <a:pPr marL="342900" indent="-342900"/>
            <a:r>
              <a:rPr lang="en-US" b="1" dirty="0">
                <a:ea typeface="Calibri"/>
                <a:cs typeface="Calibri"/>
              </a:rPr>
              <a:t>3. PAJAKERTA</a:t>
            </a:r>
            <a:br>
              <a:rPr lang="en-US" b="1" dirty="0">
                <a:ea typeface="Calibri"/>
                <a:cs typeface="Calibri"/>
              </a:rPr>
            </a:br>
            <a:r>
              <a:rPr lang="en-US" dirty="0" err="1">
                <a:ea typeface="Calibri"/>
                <a:cs typeface="Calibri"/>
              </a:rPr>
              <a:t>Työnhakua</a:t>
            </a:r>
            <a:r>
              <a:rPr lang="en-US" dirty="0">
                <a:ea typeface="Calibri"/>
                <a:cs typeface="Calibri"/>
              </a:rPr>
              <a:t> 1</a:t>
            </a:r>
            <a:endParaRPr lang="fi-FI" dirty="0"/>
          </a:p>
        </p:txBody>
      </p:sp>
    </p:spTree>
    <p:extLst>
      <p:ext uri="{BB962C8B-B14F-4D97-AF65-F5344CB8AC3E}">
        <p14:creationId xmlns:p14="http://schemas.microsoft.com/office/powerpoint/2010/main" val="3882615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1F8C0DF2-9FC4-ADB7-14A2-3DFC51AB221C}"/>
            </a:ext>
          </a:extLst>
        </p:cNvPr>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2BE0127A-704C-1BCA-9505-129F9B92326C}"/>
              </a:ext>
            </a:extLst>
          </p:cNvPr>
          <p:cNvSpPr>
            <a:spLocks noGrp="1"/>
          </p:cNvSpPr>
          <p:nvPr>
            <p:ph type="body" sz="quarter" idx="14"/>
          </p:nvPr>
        </p:nvSpPr>
        <p:spPr>
          <a:xfrm>
            <a:off x="1055688" y="1972235"/>
            <a:ext cx="4412783" cy="4885765"/>
          </a:xfrm>
        </p:spPr>
        <p:txBody>
          <a:bodyPr>
            <a:normAutofit/>
          </a:bodyPr>
          <a:lstStyle/>
          <a:p>
            <a:pPr lvl="0"/>
            <a:r>
              <a:rPr lang="fi-FI" dirty="0"/>
              <a:t>Työnhakua kohti</a:t>
            </a:r>
            <a:endParaRPr lang="en-US" dirty="0"/>
          </a:p>
          <a:p>
            <a:pPr marL="800100" lvl="1" indent="-342900">
              <a:lnSpc>
                <a:spcPct val="100000"/>
              </a:lnSpc>
              <a:buFont typeface="Arial" panose="020B0604020202020204" pitchFamily="34" charset="0"/>
              <a:buChar char="•"/>
            </a:pPr>
            <a:r>
              <a:rPr lang="fi-FI" dirty="0">
                <a:latin typeface="+mj-lt"/>
              </a:rPr>
              <a:t>Vinkkejä siihen mistä löytyvät oman alan/alueen työpaikat </a:t>
            </a:r>
            <a:endParaRPr lang="en-US" dirty="0">
              <a:latin typeface="+mj-lt"/>
            </a:endParaRPr>
          </a:p>
          <a:p>
            <a:pPr marL="800100" lvl="1" indent="-342900">
              <a:lnSpc>
                <a:spcPct val="100000"/>
              </a:lnSpc>
              <a:buFont typeface="Arial" panose="020B0604020202020204" pitchFamily="34" charset="0"/>
              <a:buChar char="•"/>
            </a:pPr>
            <a:r>
              <a:rPr lang="fi-FI" dirty="0">
                <a:latin typeface="+mj-lt"/>
              </a:rPr>
              <a:t>Tutustutaan jonkun itseä kiinnostavan työpaikan vaatimuksiin ja työtehtäviin</a:t>
            </a:r>
            <a:endParaRPr lang="en-US" dirty="0">
              <a:latin typeface="+mj-lt"/>
            </a:endParaRPr>
          </a:p>
          <a:p>
            <a:pPr marL="800100" lvl="1" indent="-342900">
              <a:lnSpc>
                <a:spcPct val="100000"/>
              </a:lnSpc>
              <a:buFont typeface="Arial" panose="020B0604020202020204" pitchFamily="34" charset="0"/>
              <a:buChar char="•"/>
            </a:pPr>
            <a:r>
              <a:rPr lang="fi-FI" dirty="0">
                <a:latin typeface="+mj-lt"/>
              </a:rPr>
              <a:t>Harjoitellaan jonkun työpaikan hakua</a:t>
            </a:r>
            <a:endParaRPr lang="en-US" dirty="0">
              <a:latin typeface="+mj-lt"/>
            </a:endParaRPr>
          </a:p>
          <a:p>
            <a:pPr marL="800100" lvl="1" indent="-342900">
              <a:lnSpc>
                <a:spcPct val="100000"/>
              </a:lnSpc>
              <a:buFont typeface="Arial" panose="020B0604020202020204" pitchFamily="34" charset="0"/>
              <a:buChar char="•"/>
            </a:pPr>
            <a:r>
              <a:rPr lang="fi-FI" dirty="0">
                <a:latin typeface="+mj-lt"/>
              </a:rPr>
              <a:t>Tarvittaessa jatketaan oman cv:n tekemistä</a:t>
            </a:r>
            <a:endParaRPr lang="en-US" dirty="0">
              <a:latin typeface="+mj-lt"/>
            </a:endParaRPr>
          </a:p>
          <a:p>
            <a:pPr marL="800100" lvl="1" indent="-342900">
              <a:lnSpc>
                <a:spcPct val="100000"/>
              </a:lnSpc>
              <a:buFont typeface="Arial" panose="020B0604020202020204" pitchFamily="34" charset="0"/>
              <a:buChar char="•"/>
            </a:pPr>
            <a:r>
              <a:rPr lang="fi-FI" dirty="0">
                <a:latin typeface="+mj-lt"/>
              </a:rPr>
              <a:t>Perehdytään video CV:n tekemiseen</a:t>
            </a:r>
          </a:p>
          <a:p>
            <a:endParaRPr lang="fi-FI" dirty="0"/>
          </a:p>
        </p:txBody>
      </p:sp>
      <p:sp>
        <p:nvSpPr>
          <p:cNvPr id="3" name="Tekstin paikkamerkki 2">
            <a:extLst>
              <a:ext uri="{FF2B5EF4-FFF2-40B4-BE49-F238E27FC236}">
                <a16:creationId xmlns:a16="http://schemas.microsoft.com/office/drawing/2014/main" id="{749A138F-7A4B-B589-2FA8-C57475304248}"/>
              </a:ext>
            </a:extLst>
          </p:cNvPr>
          <p:cNvSpPr>
            <a:spLocks noGrp="1"/>
          </p:cNvSpPr>
          <p:nvPr>
            <p:ph type="body" sz="quarter" idx="15"/>
          </p:nvPr>
        </p:nvSpPr>
        <p:spPr>
          <a:xfrm>
            <a:off x="1055689" y="263151"/>
            <a:ext cx="9594381" cy="1516429"/>
          </a:xfrm>
        </p:spPr>
        <p:txBody>
          <a:bodyPr/>
          <a:lstStyle/>
          <a:p>
            <a:r>
              <a:rPr lang="fi-FI" b="1" dirty="0">
                <a:highlight>
                  <a:srgbClr val="FEF4AF"/>
                </a:highlight>
              </a:rPr>
              <a:t>Tässä valmennuspajassa teemana työnhaku</a:t>
            </a:r>
            <a:endParaRPr lang="fi-FI" dirty="0">
              <a:highlight>
                <a:srgbClr val="FEF4AF"/>
              </a:highlight>
            </a:endParaRPr>
          </a:p>
        </p:txBody>
      </p:sp>
      <p:sp>
        <p:nvSpPr>
          <p:cNvPr id="5" name="Tekstiruutu 4">
            <a:extLst>
              <a:ext uri="{FF2B5EF4-FFF2-40B4-BE49-F238E27FC236}">
                <a16:creationId xmlns:a16="http://schemas.microsoft.com/office/drawing/2014/main" id="{45B8B5C0-D7B5-09BC-2781-74D0B8AD54CE}"/>
              </a:ext>
            </a:extLst>
          </p:cNvPr>
          <p:cNvSpPr txBox="1"/>
          <p:nvPr/>
        </p:nvSpPr>
        <p:spPr>
          <a:xfrm>
            <a:off x="9879106" y="6039381"/>
            <a:ext cx="6096000" cy="400110"/>
          </a:xfrm>
          <a:prstGeom prst="rect">
            <a:avLst/>
          </a:prstGeom>
          <a:noFill/>
        </p:spPr>
        <p:txBody>
          <a:bodyPr wrap="square">
            <a:spAutoFit/>
          </a:bodyPr>
          <a:lstStyle/>
          <a:p>
            <a:pPr lvl="0"/>
            <a:r>
              <a:rPr lang="fi-FI" sz="2000" dirty="0">
                <a:solidFill>
                  <a:schemeClr val="bg1"/>
                </a:solidFill>
              </a:rPr>
              <a:t>Kuva: Sari Huttu</a:t>
            </a:r>
            <a:endParaRPr lang="en-US" sz="2000" dirty="0">
              <a:solidFill>
                <a:schemeClr val="bg1"/>
              </a:solidFill>
            </a:endParaRPr>
          </a:p>
        </p:txBody>
      </p:sp>
    </p:spTree>
    <p:extLst>
      <p:ext uri="{BB962C8B-B14F-4D97-AF65-F5344CB8AC3E}">
        <p14:creationId xmlns:p14="http://schemas.microsoft.com/office/powerpoint/2010/main" val="32196263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5099472-F2BE-D397-574E-20735399BDBF}"/>
              </a:ext>
            </a:extLst>
          </p:cNvPr>
          <p:cNvSpPr>
            <a:spLocks noGrp="1"/>
          </p:cNvSpPr>
          <p:nvPr>
            <p:ph type="title"/>
          </p:nvPr>
        </p:nvSpPr>
        <p:spPr/>
        <p:txBody>
          <a:bodyPr/>
          <a:lstStyle/>
          <a:p>
            <a:r>
              <a:rPr lang="fi-FI" b="1" dirty="0">
                <a:highlight>
                  <a:srgbClr val="FEF4AF"/>
                </a:highlight>
              </a:rPr>
              <a:t>Virittäytyminen alussa</a:t>
            </a:r>
            <a:endParaRPr lang="fi-FI" dirty="0">
              <a:highlight>
                <a:srgbClr val="FEF4AF"/>
              </a:highlight>
            </a:endParaRPr>
          </a:p>
        </p:txBody>
      </p:sp>
      <p:sp>
        <p:nvSpPr>
          <p:cNvPr id="3" name="Tekstin paikkamerkki 2">
            <a:extLst>
              <a:ext uri="{FF2B5EF4-FFF2-40B4-BE49-F238E27FC236}">
                <a16:creationId xmlns:a16="http://schemas.microsoft.com/office/drawing/2014/main" id="{F6675AF5-6FEC-CEDC-F440-138A90D7FBC0}"/>
              </a:ext>
            </a:extLst>
          </p:cNvPr>
          <p:cNvSpPr>
            <a:spLocks noGrp="1"/>
          </p:cNvSpPr>
          <p:nvPr>
            <p:ph type="body" sz="quarter" idx="13"/>
          </p:nvPr>
        </p:nvSpPr>
        <p:spPr>
          <a:xfrm>
            <a:off x="1055687" y="2097088"/>
            <a:ext cx="10257771" cy="3657670"/>
          </a:xfrm>
        </p:spPr>
        <p:txBody>
          <a:bodyPr vert="horz" lIns="91440" tIns="45720" rIns="91440" bIns="45720" rtlCol="0" anchor="t">
            <a:normAutofit/>
          </a:bodyPr>
          <a:lstStyle/>
          <a:p>
            <a:pPr>
              <a:lnSpc>
                <a:spcPct val="100000"/>
              </a:lnSpc>
            </a:pPr>
            <a:r>
              <a:rPr lang="fi-FI" sz="2400" b="1" dirty="0"/>
              <a:t>Kohti työnhakua 1-pajassa käytetään alkuvirityksenä kortteja. Käytettäviä kortteja voi olla esim.</a:t>
            </a:r>
            <a:endParaRPr lang="fi-FI" sz="2400" dirty="0"/>
          </a:p>
          <a:p>
            <a:pPr marL="285750" indent="-285750">
              <a:lnSpc>
                <a:spcPct val="100000"/>
              </a:lnSpc>
              <a:buFont typeface="Arial" panose="020B0604020202020204" pitchFamily="34" charset="0"/>
              <a:buChar char="•"/>
            </a:pPr>
            <a:r>
              <a:rPr lang="fi-FI" sz="2400" dirty="0"/>
              <a:t>Mielenterveys voimaksi-kuvakortit (Mieli ry. Tulostettavia kortteja)</a:t>
            </a:r>
            <a:endParaRPr lang="fi-FI" sz="2400" dirty="0">
              <a:ea typeface="Tahoma"/>
              <a:cs typeface="Tahoma"/>
            </a:endParaRPr>
          </a:p>
          <a:p>
            <a:pPr>
              <a:lnSpc>
                <a:spcPct val="100000"/>
              </a:lnSpc>
            </a:pPr>
            <a:r>
              <a:rPr lang="fi-FI" sz="2400" dirty="0">
                <a:ea typeface="Tahoma"/>
                <a:cs typeface="Tahoma"/>
              </a:rPr>
              <a:t>   </a:t>
            </a:r>
            <a:r>
              <a:rPr lang="fi-FI" sz="2400" dirty="0">
                <a:ea typeface="Tahoma"/>
                <a:cs typeface="Tahoma"/>
                <a:hlinkClick r:id="rId2"/>
              </a:rPr>
              <a:t>https://mieli/materiaalit-ja-koulutukset/materiaalit/material-type/kortit/</a:t>
            </a:r>
            <a:endParaRPr lang="fi-FI" sz="2400" dirty="0">
              <a:ea typeface="Tahoma"/>
              <a:cs typeface="Tahoma"/>
            </a:endParaRPr>
          </a:p>
          <a:p>
            <a:pPr marL="285750" indent="-285750">
              <a:lnSpc>
                <a:spcPct val="100000"/>
              </a:lnSpc>
              <a:buFont typeface="Arial" panose="020B0604020202020204" pitchFamily="34" charset="0"/>
              <a:buChar char="•"/>
            </a:pPr>
            <a:r>
              <a:rPr lang="fi-FI" sz="2400" dirty="0"/>
              <a:t>Vahvuus-kortit (Pesäpuu, maksulliset)</a:t>
            </a:r>
            <a:endParaRPr lang="fi-FI" sz="2400" dirty="0">
              <a:ea typeface="Tahoma"/>
              <a:cs typeface="Tahoma"/>
            </a:endParaRPr>
          </a:p>
          <a:p>
            <a:pPr marL="285750" indent="-285750">
              <a:lnSpc>
                <a:spcPct val="100000"/>
              </a:lnSpc>
              <a:buFont typeface="Arial" panose="020B0604020202020204" pitchFamily="34" charset="0"/>
              <a:buChar char="•"/>
            </a:pPr>
            <a:r>
              <a:rPr lang="fi-FI" sz="2400" dirty="0"/>
              <a:t>Nalle-kortit (Pesäpuu, maksulliset)</a:t>
            </a:r>
            <a:endParaRPr lang="fi-FI" sz="2400" dirty="0">
              <a:ea typeface="Tahoma"/>
              <a:cs typeface="Tahoma"/>
            </a:endParaRPr>
          </a:p>
          <a:p>
            <a:pPr marL="285750" indent="-285750">
              <a:lnSpc>
                <a:spcPct val="100000"/>
              </a:lnSpc>
              <a:buFont typeface="Arial" panose="020B0604020202020204" pitchFamily="34" charset="0"/>
              <a:buChar char="•"/>
            </a:pPr>
            <a:r>
              <a:rPr lang="fi-FI" sz="2400" dirty="0"/>
              <a:t>Voit myös työstää omia kortteja esim. valokuvaten nuorten kanssa.</a:t>
            </a:r>
          </a:p>
          <a:p>
            <a:pPr>
              <a:lnSpc>
                <a:spcPct val="100000"/>
              </a:lnSpc>
            </a:pPr>
            <a:endParaRPr lang="fi-FI" sz="2400" dirty="0"/>
          </a:p>
          <a:p>
            <a:endParaRPr lang="fi-FI" dirty="0"/>
          </a:p>
        </p:txBody>
      </p:sp>
    </p:spTree>
    <p:extLst>
      <p:ext uri="{BB962C8B-B14F-4D97-AF65-F5344CB8AC3E}">
        <p14:creationId xmlns:p14="http://schemas.microsoft.com/office/powerpoint/2010/main" val="21705655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C11541-E1B8-ADC7-B9F3-1DC009A5D537}"/>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C53CA013-F246-C39C-8ED6-ABC5EB0E72D9}"/>
              </a:ext>
            </a:extLst>
          </p:cNvPr>
          <p:cNvSpPr>
            <a:spLocks noGrp="1"/>
          </p:cNvSpPr>
          <p:nvPr>
            <p:ph type="title"/>
          </p:nvPr>
        </p:nvSpPr>
        <p:spPr/>
        <p:txBody>
          <a:bodyPr/>
          <a:lstStyle/>
          <a:p>
            <a:r>
              <a:rPr lang="fi-FI" b="1" dirty="0">
                <a:highlight>
                  <a:srgbClr val="FEF4AF"/>
                </a:highlight>
              </a:rPr>
              <a:t>Tehtävä</a:t>
            </a:r>
            <a:endParaRPr lang="fi-FI" dirty="0">
              <a:highlight>
                <a:srgbClr val="FEF4AF"/>
              </a:highlight>
            </a:endParaRPr>
          </a:p>
        </p:txBody>
      </p:sp>
      <p:sp>
        <p:nvSpPr>
          <p:cNvPr id="3" name="Tekstin paikkamerkki 2">
            <a:extLst>
              <a:ext uri="{FF2B5EF4-FFF2-40B4-BE49-F238E27FC236}">
                <a16:creationId xmlns:a16="http://schemas.microsoft.com/office/drawing/2014/main" id="{62F5798E-0393-DC76-66C7-A81714021760}"/>
              </a:ext>
            </a:extLst>
          </p:cNvPr>
          <p:cNvSpPr>
            <a:spLocks noGrp="1"/>
          </p:cNvSpPr>
          <p:nvPr>
            <p:ph type="body" sz="quarter" idx="13"/>
          </p:nvPr>
        </p:nvSpPr>
        <p:spPr>
          <a:xfrm>
            <a:off x="1055687" y="2097088"/>
            <a:ext cx="5345113" cy="3657670"/>
          </a:xfrm>
        </p:spPr>
        <p:txBody>
          <a:bodyPr>
            <a:normAutofit/>
          </a:bodyPr>
          <a:lstStyle/>
          <a:p>
            <a:pPr>
              <a:lnSpc>
                <a:spcPct val="100000"/>
              </a:lnSpc>
            </a:pPr>
            <a:r>
              <a:rPr lang="fi-FI" sz="2400" b="1" dirty="0"/>
              <a:t>Aihe: </a:t>
            </a:r>
            <a:r>
              <a:rPr lang="fi-FI" sz="2400" dirty="0"/>
              <a:t>Osallistujien virittäminen kohti työnhakua</a:t>
            </a:r>
            <a:br>
              <a:rPr lang="fi-FI" sz="2400" dirty="0"/>
            </a:br>
            <a:br>
              <a:rPr lang="fi-FI" sz="2400" dirty="0"/>
            </a:br>
            <a:r>
              <a:rPr lang="fi-FI" sz="2400" b="1" dirty="0"/>
              <a:t>Ennakkovalmistelut</a:t>
            </a:r>
            <a:r>
              <a:rPr lang="fi-FI" sz="2400" dirty="0"/>
              <a:t>: Kuvakortit (järjesteltynä pöydälle) </a:t>
            </a:r>
            <a:br>
              <a:rPr lang="fi-FI" sz="2400" dirty="0"/>
            </a:br>
            <a:br>
              <a:rPr lang="fi-FI" sz="2400" dirty="0"/>
            </a:br>
            <a:r>
              <a:rPr lang="fi-FI" sz="2400" b="1" dirty="0"/>
              <a:t>Tarvittava aika: </a:t>
            </a:r>
            <a:r>
              <a:rPr lang="fi-FI" sz="2400" dirty="0"/>
              <a:t>5-15 minuuttia osallistujamäärästä riippuen</a:t>
            </a:r>
            <a:br>
              <a:rPr lang="fi-FI" sz="2400" dirty="0"/>
            </a:br>
            <a:endParaRPr lang="fi-FI" sz="2400" dirty="0"/>
          </a:p>
        </p:txBody>
      </p:sp>
      <p:sp>
        <p:nvSpPr>
          <p:cNvPr id="4" name="Tekstin paikkamerkki 3">
            <a:extLst>
              <a:ext uri="{FF2B5EF4-FFF2-40B4-BE49-F238E27FC236}">
                <a16:creationId xmlns:a16="http://schemas.microsoft.com/office/drawing/2014/main" id="{02734C91-046C-D254-38D9-23EAF63E9A24}"/>
              </a:ext>
            </a:extLst>
          </p:cNvPr>
          <p:cNvSpPr>
            <a:spLocks noGrp="1"/>
          </p:cNvSpPr>
          <p:nvPr>
            <p:ph type="body" sz="quarter" idx="14"/>
          </p:nvPr>
        </p:nvSpPr>
        <p:spPr>
          <a:xfrm>
            <a:off x="6544234" y="2097088"/>
            <a:ext cx="5109883" cy="2869359"/>
          </a:xfrm>
          <a:ln w="38100">
            <a:solidFill>
              <a:srgbClr val="FEF4AF"/>
            </a:solidFill>
          </a:ln>
        </p:spPr>
        <p:txBody>
          <a:bodyPr/>
          <a:lstStyle/>
          <a:p>
            <a:pPr marL="0" indent="0">
              <a:buNone/>
            </a:pPr>
            <a:r>
              <a:rPr lang="fi-FI" sz="2400" b="1" dirty="0"/>
              <a:t>Tehtävä: </a:t>
            </a:r>
          </a:p>
          <a:p>
            <a:pPr marL="0" indent="0">
              <a:buNone/>
            </a:pPr>
            <a:r>
              <a:rPr lang="fi-FI" sz="2400" dirty="0"/>
              <a:t>Valitse pöydältä kuvakortti joka kertoo, mitä fiiliksiä työnhaku sinussa herättää.</a:t>
            </a:r>
          </a:p>
          <a:p>
            <a:pPr marL="0" indent="0">
              <a:buNone/>
            </a:pPr>
            <a:r>
              <a:rPr lang="fi-FI" sz="2400" dirty="0"/>
              <a:t>Näytä kuvaa muille ja avaa parilla sanalla miksi valitsit tuon kortin.</a:t>
            </a:r>
            <a:br>
              <a:rPr lang="fi-FI" sz="2400" dirty="0"/>
            </a:br>
            <a:endParaRPr lang="fi-FI" sz="2400" dirty="0"/>
          </a:p>
        </p:txBody>
      </p:sp>
    </p:spTree>
    <p:extLst>
      <p:ext uri="{BB962C8B-B14F-4D97-AF65-F5344CB8AC3E}">
        <p14:creationId xmlns:p14="http://schemas.microsoft.com/office/powerpoint/2010/main" val="15776126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E4A55C-6B9E-F37C-9B21-92E6CB4A4500}"/>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70F73894-0B7D-DC2C-A5A1-461F22F6B0A8}"/>
              </a:ext>
            </a:extLst>
          </p:cNvPr>
          <p:cNvSpPr>
            <a:spLocks noGrp="1"/>
          </p:cNvSpPr>
          <p:nvPr>
            <p:ph type="title"/>
          </p:nvPr>
        </p:nvSpPr>
        <p:spPr/>
        <p:txBody>
          <a:bodyPr/>
          <a:lstStyle/>
          <a:p>
            <a:r>
              <a:rPr lang="fi-FI" b="1" dirty="0">
                <a:highlight>
                  <a:srgbClr val="FEF4AF"/>
                </a:highlight>
              </a:rPr>
              <a:t>Tehtävä</a:t>
            </a:r>
            <a:endParaRPr lang="fi-FI" dirty="0">
              <a:highlight>
                <a:srgbClr val="FEF4AF"/>
              </a:highlight>
            </a:endParaRPr>
          </a:p>
        </p:txBody>
      </p:sp>
      <p:sp>
        <p:nvSpPr>
          <p:cNvPr id="3" name="Tekstin paikkamerkki 2">
            <a:extLst>
              <a:ext uri="{FF2B5EF4-FFF2-40B4-BE49-F238E27FC236}">
                <a16:creationId xmlns:a16="http://schemas.microsoft.com/office/drawing/2014/main" id="{B477A348-FDC2-0331-735A-6DC2F72F67A8}"/>
              </a:ext>
            </a:extLst>
          </p:cNvPr>
          <p:cNvSpPr>
            <a:spLocks noGrp="1"/>
          </p:cNvSpPr>
          <p:nvPr>
            <p:ph type="body" sz="quarter" idx="13"/>
          </p:nvPr>
        </p:nvSpPr>
        <p:spPr>
          <a:xfrm>
            <a:off x="1055687" y="2097088"/>
            <a:ext cx="5345113" cy="3657670"/>
          </a:xfrm>
        </p:spPr>
        <p:txBody>
          <a:bodyPr>
            <a:normAutofit/>
          </a:bodyPr>
          <a:lstStyle/>
          <a:p>
            <a:pPr>
              <a:lnSpc>
                <a:spcPct val="100000"/>
              </a:lnSpc>
            </a:pPr>
            <a:r>
              <a:rPr lang="fi-FI" sz="2400" b="1" dirty="0"/>
              <a:t>Aihe: </a:t>
            </a:r>
            <a:r>
              <a:rPr lang="fi-FI" sz="2400" dirty="0"/>
              <a:t>Osallistujien kokemukset työnhausta/ Janaharjoitus</a:t>
            </a:r>
            <a:br>
              <a:rPr lang="fi-FI" sz="2400" dirty="0"/>
            </a:br>
            <a:br>
              <a:rPr lang="fi-FI" sz="2400" dirty="0"/>
            </a:br>
            <a:r>
              <a:rPr lang="fi-FI" sz="2400" b="1" dirty="0"/>
              <a:t>Ennakkovalmistelut</a:t>
            </a:r>
            <a:r>
              <a:rPr lang="fi-FI" sz="2400" dirty="0"/>
              <a:t>: -</a:t>
            </a:r>
          </a:p>
          <a:p>
            <a:pPr>
              <a:lnSpc>
                <a:spcPct val="100000"/>
              </a:lnSpc>
            </a:pPr>
            <a:br>
              <a:rPr lang="fi-FI" sz="2400" dirty="0"/>
            </a:br>
            <a:r>
              <a:rPr lang="fi-FI" sz="2400" b="1" dirty="0"/>
              <a:t>Tarvittava aika: </a:t>
            </a:r>
            <a:r>
              <a:rPr lang="fi-FI" sz="2400" dirty="0"/>
              <a:t>5-15 minuuttia osallistujamäärästä riippuen</a:t>
            </a:r>
            <a:br>
              <a:rPr lang="fi-FI" sz="2400" dirty="0"/>
            </a:br>
            <a:endParaRPr lang="fi-FI" sz="2400" dirty="0"/>
          </a:p>
        </p:txBody>
      </p:sp>
      <p:sp>
        <p:nvSpPr>
          <p:cNvPr id="4" name="Tekstin paikkamerkki 3">
            <a:extLst>
              <a:ext uri="{FF2B5EF4-FFF2-40B4-BE49-F238E27FC236}">
                <a16:creationId xmlns:a16="http://schemas.microsoft.com/office/drawing/2014/main" id="{76A892B9-4953-45D9-79C1-875E3BE0FAAE}"/>
              </a:ext>
            </a:extLst>
          </p:cNvPr>
          <p:cNvSpPr>
            <a:spLocks noGrp="1"/>
          </p:cNvSpPr>
          <p:nvPr>
            <p:ph type="body" sz="quarter" idx="14"/>
          </p:nvPr>
        </p:nvSpPr>
        <p:spPr>
          <a:xfrm>
            <a:off x="6544234" y="2097088"/>
            <a:ext cx="5109883" cy="2976936"/>
          </a:xfrm>
          <a:ln w="38100">
            <a:solidFill>
              <a:srgbClr val="FEF4AF"/>
            </a:solidFill>
          </a:ln>
        </p:spPr>
        <p:txBody>
          <a:bodyPr/>
          <a:lstStyle/>
          <a:p>
            <a:pPr marL="0" indent="0">
              <a:buNone/>
            </a:pPr>
            <a:r>
              <a:rPr lang="fi-FI" sz="2400" b="1" dirty="0"/>
              <a:t>Tehtävä: </a:t>
            </a:r>
          </a:p>
          <a:p>
            <a:pPr marL="0" indent="0">
              <a:buNone/>
            </a:pPr>
            <a:r>
              <a:rPr lang="fi-FI" sz="2400" dirty="0"/>
              <a:t>Osallistujat asettavat itsensä ohjaajan merkitsemälle janalle sen mukaan – ovatko hakeneet töitä – eivät ole hakeneet töitä. Omista kokemuksistaan voivat kertoa ne, jotka haluavat.</a:t>
            </a:r>
            <a:br>
              <a:rPr lang="fi-FI" sz="2400" dirty="0"/>
            </a:br>
            <a:endParaRPr lang="fi-FI" sz="2400" dirty="0"/>
          </a:p>
        </p:txBody>
      </p:sp>
    </p:spTree>
    <p:extLst>
      <p:ext uri="{BB962C8B-B14F-4D97-AF65-F5344CB8AC3E}">
        <p14:creationId xmlns:p14="http://schemas.microsoft.com/office/powerpoint/2010/main" val="37921186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l="20000"/>
          </a:stretch>
        </a:blipFill>
        <a:effectLst/>
      </p:bgPr>
    </p:bg>
    <p:spTree>
      <p:nvGrpSpPr>
        <p:cNvPr id="1" name="">
          <a:extLst>
            <a:ext uri="{FF2B5EF4-FFF2-40B4-BE49-F238E27FC236}">
              <a16:creationId xmlns:a16="http://schemas.microsoft.com/office/drawing/2014/main" id="{4DEE3A1D-6EE1-5873-AB29-EF721DDDA868}"/>
            </a:ext>
          </a:extLst>
        </p:cNvPr>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B535CC6E-9F40-1BB6-5353-2AC079AA5549}"/>
              </a:ext>
            </a:extLst>
          </p:cNvPr>
          <p:cNvSpPr>
            <a:spLocks noGrp="1"/>
          </p:cNvSpPr>
          <p:nvPr>
            <p:ph type="body" sz="quarter" idx="14"/>
          </p:nvPr>
        </p:nvSpPr>
        <p:spPr>
          <a:xfrm>
            <a:off x="1055688" y="2707341"/>
            <a:ext cx="4412783" cy="4150659"/>
          </a:xfrm>
        </p:spPr>
        <p:txBody>
          <a:bodyPr>
            <a:normAutofit/>
          </a:bodyPr>
          <a:lstStyle/>
          <a:p>
            <a:pPr lvl="0">
              <a:lnSpc>
                <a:spcPct val="100000"/>
              </a:lnSpc>
            </a:pPr>
            <a:r>
              <a:rPr lang="fi-FI" sz="2400" b="1" dirty="0"/>
              <a:t>Valitse pöydältä kuva, joka kertoo, mitä fiiliksiä työnhaku sinussa herättää.</a:t>
            </a:r>
          </a:p>
          <a:p>
            <a:pPr lvl="0">
              <a:lnSpc>
                <a:spcPct val="100000"/>
              </a:lnSpc>
            </a:pPr>
            <a:r>
              <a:rPr lang="fi-FI" sz="2400" dirty="0"/>
              <a:t>Näytä kuvaa muille ja avaa parilla sanalla miksi valitsit juuri kyseisen kuvan.</a:t>
            </a:r>
          </a:p>
          <a:p>
            <a:endParaRPr lang="fi-FI" dirty="0"/>
          </a:p>
        </p:txBody>
      </p:sp>
      <p:sp>
        <p:nvSpPr>
          <p:cNvPr id="3" name="Tekstin paikkamerkki 2">
            <a:extLst>
              <a:ext uri="{FF2B5EF4-FFF2-40B4-BE49-F238E27FC236}">
                <a16:creationId xmlns:a16="http://schemas.microsoft.com/office/drawing/2014/main" id="{7160E102-719B-1A60-EF67-6E7C4AF16BB8}"/>
              </a:ext>
            </a:extLst>
          </p:cNvPr>
          <p:cNvSpPr>
            <a:spLocks noGrp="1"/>
          </p:cNvSpPr>
          <p:nvPr>
            <p:ph type="body" sz="quarter" idx="15"/>
          </p:nvPr>
        </p:nvSpPr>
        <p:spPr>
          <a:xfrm>
            <a:off x="1055689" y="263151"/>
            <a:ext cx="5345111" cy="2246967"/>
          </a:xfrm>
        </p:spPr>
        <p:txBody>
          <a:bodyPr/>
          <a:lstStyle/>
          <a:p>
            <a:r>
              <a:rPr lang="fi-FI" b="1" dirty="0">
                <a:highlight>
                  <a:srgbClr val="FEF4AF"/>
                </a:highlight>
              </a:rPr>
              <a:t>Mitä ajatuksia työn hakeminen sinussa herättää?</a:t>
            </a:r>
            <a:endParaRPr lang="fi-FI" dirty="0">
              <a:highlight>
                <a:srgbClr val="FEF4AF"/>
              </a:highlight>
            </a:endParaRPr>
          </a:p>
        </p:txBody>
      </p:sp>
    </p:spTree>
    <p:extLst>
      <p:ext uri="{BB962C8B-B14F-4D97-AF65-F5344CB8AC3E}">
        <p14:creationId xmlns:p14="http://schemas.microsoft.com/office/powerpoint/2010/main" val="21927760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l="30000"/>
          </a:stretch>
        </a:blipFill>
        <a:effectLst/>
      </p:bgPr>
    </p:bg>
    <p:spTree>
      <p:nvGrpSpPr>
        <p:cNvPr id="1" name="">
          <a:extLst>
            <a:ext uri="{FF2B5EF4-FFF2-40B4-BE49-F238E27FC236}">
              <a16:creationId xmlns:a16="http://schemas.microsoft.com/office/drawing/2014/main" id="{994D91CB-4AFD-E0E1-8D95-1FEC4FCCDB6D}"/>
            </a:ext>
          </a:extLst>
        </p:cNvPr>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760E046F-0110-2CB4-C85A-C8EC801CBAB9}"/>
              </a:ext>
            </a:extLst>
          </p:cNvPr>
          <p:cNvSpPr>
            <a:spLocks noGrp="1"/>
          </p:cNvSpPr>
          <p:nvPr>
            <p:ph type="body" sz="quarter" idx="14"/>
          </p:nvPr>
        </p:nvSpPr>
        <p:spPr>
          <a:xfrm>
            <a:off x="1055689" y="1918447"/>
            <a:ext cx="4645865" cy="5118847"/>
          </a:xfrm>
        </p:spPr>
        <p:txBody>
          <a:bodyPr vert="horz" lIns="91440" tIns="45720" rIns="91440" bIns="45720" rtlCol="0" anchor="t">
            <a:normAutofit/>
          </a:bodyPr>
          <a:lstStyle/>
          <a:p>
            <a:r>
              <a:rPr lang="fi-FI" sz="2400" dirty="0">
                <a:ea typeface="Calibri"/>
                <a:cs typeface="Calibri"/>
              </a:rPr>
              <a:t>Tarkastellaan ryhmäläisten kokemuksia työnhausta.</a:t>
            </a:r>
          </a:p>
          <a:p>
            <a:pPr marL="342900" indent="-342900">
              <a:buFont typeface="Arial" panose="020B0604020202020204" pitchFamily="34" charset="0"/>
              <a:buChar char="•"/>
            </a:pPr>
            <a:r>
              <a:rPr lang="fi-FI" dirty="0">
                <a:ea typeface="Calibri"/>
                <a:cs typeface="Calibri"/>
              </a:rPr>
              <a:t>Aseta itsesi ohjaajien määrittelemälle janalle (ei kokemusta työnhausta-paljon kokemusta työnhausta) sen mukaan oletko hakenut töitä vai et ole hakenut töitä</a:t>
            </a:r>
          </a:p>
          <a:p>
            <a:pPr marL="342900" indent="-342900">
              <a:buFont typeface="Arial" panose="020B0604020202020204" pitchFamily="34" charset="0"/>
              <a:buChar char="•"/>
            </a:pPr>
            <a:r>
              <a:rPr lang="fi-FI" dirty="0">
                <a:ea typeface="Calibri"/>
                <a:cs typeface="Calibri"/>
              </a:rPr>
              <a:t>Halutessasi voit jakaa ryhmässä kokemuksiasi työnhausta muille.</a:t>
            </a:r>
          </a:p>
          <a:p>
            <a:endParaRPr lang="fi-FI" dirty="0"/>
          </a:p>
        </p:txBody>
      </p:sp>
      <p:sp>
        <p:nvSpPr>
          <p:cNvPr id="3" name="Tekstin paikkamerkki 2">
            <a:extLst>
              <a:ext uri="{FF2B5EF4-FFF2-40B4-BE49-F238E27FC236}">
                <a16:creationId xmlns:a16="http://schemas.microsoft.com/office/drawing/2014/main" id="{7C053D88-4CA2-37A7-EE08-BB0B70E7430B}"/>
              </a:ext>
            </a:extLst>
          </p:cNvPr>
          <p:cNvSpPr>
            <a:spLocks noGrp="1"/>
          </p:cNvSpPr>
          <p:nvPr>
            <p:ph type="body" sz="quarter" idx="15"/>
          </p:nvPr>
        </p:nvSpPr>
        <p:spPr>
          <a:xfrm>
            <a:off x="203282" y="-318035"/>
            <a:ext cx="5345111" cy="2492356"/>
          </a:xfrm>
        </p:spPr>
        <p:txBody>
          <a:bodyPr/>
          <a:lstStyle/>
          <a:p>
            <a:r>
              <a:rPr lang="fi-FI" b="1" dirty="0">
                <a:highlight>
                  <a:srgbClr val="FEF4AF"/>
                </a:highlight>
              </a:rPr>
              <a:t>Kokemuksia työnhausta</a:t>
            </a:r>
            <a:br>
              <a:rPr lang="fi-FI" b="1" dirty="0">
                <a:highlight>
                  <a:srgbClr val="FEF4AF"/>
                </a:highlight>
              </a:rPr>
            </a:br>
            <a:endParaRPr lang="fi-FI" b="1" dirty="0">
              <a:highlight>
                <a:srgbClr val="FEF4AF"/>
              </a:highlight>
            </a:endParaRPr>
          </a:p>
        </p:txBody>
      </p:sp>
    </p:spTree>
    <p:extLst>
      <p:ext uri="{BB962C8B-B14F-4D97-AF65-F5344CB8AC3E}">
        <p14:creationId xmlns:p14="http://schemas.microsoft.com/office/powerpoint/2010/main" val="26329022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5A54A5B-646D-28E6-F7B1-39584C8D88ED}"/>
              </a:ext>
            </a:extLst>
          </p:cNvPr>
          <p:cNvSpPr>
            <a:spLocks noGrp="1"/>
          </p:cNvSpPr>
          <p:nvPr>
            <p:ph type="title"/>
          </p:nvPr>
        </p:nvSpPr>
        <p:spPr/>
        <p:txBody>
          <a:bodyPr>
            <a:normAutofit fontScale="90000"/>
          </a:bodyPr>
          <a:lstStyle/>
          <a:p>
            <a:r>
              <a:rPr lang="fi-FI" b="1" dirty="0">
                <a:highlight>
                  <a:srgbClr val="FEF4AF"/>
                </a:highlight>
              </a:rPr>
              <a:t>Työnhakua  - hyödyllisiä linkkejä</a:t>
            </a:r>
            <a:br>
              <a:rPr lang="fi-FI" b="1" dirty="0">
                <a:highlight>
                  <a:srgbClr val="FEF4AF"/>
                </a:highlight>
              </a:rPr>
            </a:br>
            <a:endParaRPr lang="fi-FI" dirty="0"/>
          </a:p>
        </p:txBody>
      </p:sp>
      <p:sp>
        <p:nvSpPr>
          <p:cNvPr id="3" name="Tekstin paikkamerkki 2">
            <a:extLst>
              <a:ext uri="{FF2B5EF4-FFF2-40B4-BE49-F238E27FC236}">
                <a16:creationId xmlns:a16="http://schemas.microsoft.com/office/drawing/2014/main" id="{6419CBE0-2700-E227-8992-FCA8D8407610}"/>
              </a:ext>
            </a:extLst>
          </p:cNvPr>
          <p:cNvSpPr>
            <a:spLocks noGrp="1"/>
          </p:cNvSpPr>
          <p:nvPr>
            <p:ph type="body" sz="quarter" idx="13"/>
          </p:nvPr>
        </p:nvSpPr>
        <p:spPr/>
        <p:txBody>
          <a:bodyPr vert="horz" lIns="91440" tIns="45720" rIns="91440" bIns="45720" rtlCol="0" anchor="t">
            <a:normAutofit/>
          </a:bodyPr>
          <a:lstStyle/>
          <a:p>
            <a:pPr marL="342900" indent="-342900">
              <a:lnSpc>
                <a:spcPct val="90000"/>
              </a:lnSpc>
              <a:buFont typeface="Arial" panose="020B0604020202020204" pitchFamily="34" charset="0"/>
              <a:buChar char="•"/>
            </a:pPr>
            <a:r>
              <a:rPr lang="fi-FI" sz="2000" dirty="0">
                <a:ea typeface="Calibri"/>
                <a:cs typeface="Calibri"/>
              </a:rPr>
              <a:t>Linkkejä joiden avulla työnhakumahdollisuuksia selvitellään</a:t>
            </a:r>
            <a:endParaRPr lang="en-US" sz="2000" dirty="0">
              <a:ea typeface="Calibri"/>
              <a:cs typeface="Calibri"/>
            </a:endParaRPr>
          </a:p>
          <a:p>
            <a:pPr>
              <a:lnSpc>
                <a:spcPct val="90000"/>
              </a:lnSpc>
            </a:pPr>
            <a:r>
              <a:rPr lang="fi-FI" sz="2000" dirty="0">
                <a:ea typeface="Calibri"/>
                <a:cs typeface="Calibri"/>
              </a:rPr>
              <a:t>Esim.</a:t>
            </a:r>
            <a:endParaRPr lang="en-US" sz="2000" dirty="0">
              <a:ea typeface="Calibri"/>
              <a:cs typeface="Calibri"/>
            </a:endParaRPr>
          </a:p>
          <a:p>
            <a:pPr marL="342900" indent="-342900">
              <a:lnSpc>
                <a:spcPct val="90000"/>
              </a:lnSpc>
              <a:buFont typeface="Arial" panose="020B0604020202020204" pitchFamily="34" charset="0"/>
              <a:buChar char="•"/>
            </a:pPr>
            <a:r>
              <a:rPr lang="fi-FI" sz="2000" dirty="0">
                <a:ea typeface="Calibri"/>
                <a:cs typeface="Calibri"/>
                <a:hlinkClick r:id="rId2"/>
              </a:rPr>
              <a:t>Kuntarekry - Avoimet työpaikat - Kuntarekry</a:t>
            </a:r>
            <a:endParaRPr lang="fi-FI" sz="2000" dirty="0">
              <a:ea typeface="Calibri"/>
              <a:cs typeface="Calibri"/>
            </a:endParaRPr>
          </a:p>
          <a:p>
            <a:pPr marL="342900" indent="-342900">
              <a:lnSpc>
                <a:spcPct val="90000"/>
              </a:lnSpc>
              <a:buFont typeface="Arial" panose="020B0604020202020204" pitchFamily="34" charset="0"/>
              <a:buChar char="•"/>
            </a:pPr>
            <a:r>
              <a:rPr lang="fi-FI" sz="2000" dirty="0">
                <a:ea typeface="Calibri"/>
                <a:cs typeface="Calibri"/>
                <a:hlinkClick r:id="rId3"/>
              </a:rPr>
              <a:t>Henkilöasiakkaat - Työmarkkinatori</a:t>
            </a:r>
            <a:endParaRPr lang="fi-FI" sz="2000" dirty="0">
              <a:ea typeface="Calibri"/>
              <a:cs typeface="Calibri"/>
            </a:endParaRPr>
          </a:p>
          <a:p>
            <a:pPr marL="321310" indent="-321310">
              <a:lnSpc>
                <a:spcPct val="90000"/>
              </a:lnSpc>
            </a:pPr>
            <a:endParaRPr lang="fi-FI" sz="2000" dirty="0">
              <a:ea typeface="Calibri"/>
              <a:cs typeface="Calibri"/>
            </a:endParaRPr>
          </a:p>
          <a:p>
            <a:pPr marL="321310" indent="-321310">
              <a:lnSpc>
                <a:spcPct val="90000"/>
              </a:lnSpc>
            </a:pPr>
            <a:r>
              <a:rPr lang="fi-FI" sz="2000" dirty="0">
                <a:ea typeface="Calibri"/>
                <a:cs typeface="Calibri"/>
              </a:rPr>
              <a:t>Tähän voi lisätään linkkejä paikallisuus ja kohderyhmä huomioiden.</a:t>
            </a:r>
          </a:p>
          <a:p>
            <a:endParaRPr lang="fi-FI" dirty="0"/>
          </a:p>
        </p:txBody>
      </p:sp>
    </p:spTree>
    <p:extLst>
      <p:ext uri="{BB962C8B-B14F-4D97-AF65-F5344CB8AC3E}">
        <p14:creationId xmlns:p14="http://schemas.microsoft.com/office/powerpoint/2010/main" val="32917548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A8EAB4-B647-D9F8-35BC-721CFEB1DFD4}"/>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8B61162B-9529-8B5E-B7EC-724787C46D21}"/>
              </a:ext>
            </a:extLst>
          </p:cNvPr>
          <p:cNvSpPr>
            <a:spLocks noGrp="1"/>
          </p:cNvSpPr>
          <p:nvPr>
            <p:ph type="title"/>
          </p:nvPr>
        </p:nvSpPr>
        <p:spPr/>
        <p:txBody>
          <a:bodyPr>
            <a:normAutofit fontScale="90000"/>
          </a:bodyPr>
          <a:lstStyle/>
          <a:p>
            <a:r>
              <a:rPr lang="fi-FI" b="1" dirty="0">
                <a:highlight>
                  <a:srgbClr val="FEF4AF"/>
                </a:highlight>
              </a:rPr>
              <a:t>Vuokratyö 1/2</a:t>
            </a:r>
            <a:br>
              <a:rPr lang="fi-FI" b="1" dirty="0">
                <a:highlight>
                  <a:srgbClr val="FEF4AF"/>
                </a:highlight>
              </a:rPr>
            </a:br>
            <a:endParaRPr lang="fi-FI" dirty="0"/>
          </a:p>
        </p:txBody>
      </p:sp>
      <p:sp>
        <p:nvSpPr>
          <p:cNvPr id="3" name="Tekstin paikkamerkki 2">
            <a:extLst>
              <a:ext uri="{FF2B5EF4-FFF2-40B4-BE49-F238E27FC236}">
                <a16:creationId xmlns:a16="http://schemas.microsoft.com/office/drawing/2014/main" id="{FACCA0F5-E465-903C-ABBF-3140D0CC2D02}"/>
              </a:ext>
            </a:extLst>
          </p:cNvPr>
          <p:cNvSpPr>
            <a:spLocks noGrp="1"/>
          </p:cNvSpPr>
          <p:nvPr>
            <p:ph type="body" sz="quarter" idx="13"/>
          </p:nvPr>
        </p:nvSpPr>
        <p:spPr>
          <a:xfrm>
            <a:off x="1055689" y="1828147"/>
            <a:ext cx="9504362" cy="3796816"/>
          </a:xfrm>
        </p:spPr>
        <p:txBody>
          <a:bodyPr/>
          <a:lstStyle/>
          <a:p>
            <a:pPr marL="342900" indent="-342900">
              <a:lnSpc>
                <a:spcPct val="90000"/>
              </a:lnSpc>
              <a:buFont typeface="Arial" panose="020B0604020202020204" pitchFamily="34" charset="0"/>
              <a:buChar char="•"/>
            </a:pPr>
            <a:r>
              <a:rPr lang="fi-FI" sz="2000" dirty="0">
                <a:ea typeface="Calibri"/>
                <a:cs typeface="Calibri"/>
              </a:rPr>
              <a:t>Vuokratyöfirmat yhdessä paikassa - </a:t>
            </a:r>
            <a:r>
              <a:rPr lang="fi-FI" sz="2000" dirty="0" err="1">
                <a:ea typeface="Calibri"/>
                <a:cs typeface="Calibri"/>
              </a:rPr>
              <a:t>Vuokratyöfirmat.fi</a:t>
            </a:r>
            <a:r>
              <a:rPr lang="fi-FI" sz="2000" dirty="0">
                <a:ea typeface="Calibri"/>
                <a:cs typeface="Calibri"/>
              </a:rPr>
              <a:t> </a:t>
            </a:r>
            <a:endParaRPr lang="en-US" sz="2000" dirty="0">
              <a:ea typeface="Calibri"/>
              <a:cs typeface="Calibri"/>
            </a:endParaRPr>
          </a:p>
          <a:p>
            <a:pPr marL="342900" indent="-342900">
              <a:lnSpc>
                <a:spcPct val="90000"/>
              </a:lnSpc>
              <a:buFont typeface="Arial" panose="020B0604020202020204" pitchFamily="34" charset="0"/>
              <a:buChar char="•"/>
            </a:pPr>
            <a:r>
              <a:rPr lang="fi-FI" sz="2000" dirty="0">
                <a:ea typeface="Calibri"/>
                <a:cs typeface="Calibri"/>
              </a:rPr>
              <a:t>Vuokratyö - Työpaikat yhdellä haulla </a:t>
            </a:r>
            <a:endParaRPr lang="en-US" sz="2000" dirty="0">
              <a:ea typeface="Calibri"/>
              <a:cs typeface="Calibri"/>
            </a:endParaRPr>
          </a:p>
          <a:p>
            <a:pPr marL="342900" indent="-342900">
              <a:lnSpc>
                <a:spcPct val="90000"/>
              </a:lnSpc>
              <a:buFont typeface="Arial" panose="020B0604020202020204" pitchFamily="34" charset="0"/>
              <a:buChar char="•"/>
            </a:pPr>
            <a:r>
              <a:rPr lang="fi-FI" sz="2000" dirty="0">
                <a:ea typeface="Calibri"/>
                <a:cs typeface="Calibri"/>
              </a:rPr>
              <a:t>Duunitori - Miksi vuokratyö?</a:t>
            </a:r>
            <a:endParaRPr lang="en-US" sz="2000" dirty="0">
              <a:ea typeface="Calibri"/>
              <a:cs typeface="Calibri"/>
            </a:endParaRPr>
          </a:p>
          <a:p>
            <a:pPr marL="342900" indent="-342900">
              <a:lnSpc>
                <a:spcPct val="90000"/>
              </a:lnSpc>
              <a:buFont typeface="Arial" panose="020B0604020202020204" pitchFamily="34" charset="0"/>
              <a:buChar char="•"/>
            </a:pPr>
            <a:r>
              <a:rPr lang="fi-FI" sz="2000" dirty="0">
                <a:ea typeface="Calibri"/>
                <a:cs typeface="Calibri"/>
              </a:rPr>
              <a:t>SOL Henkilöstö- ja Logistiikkapalvelut - Avoimet työpaikat </a:t>
            </a:r>
            <a:endParaRPr lang="en-US" sz="2000" dirty="0">
              <a:ea typeface="Calibri"/>
              <a:cs typeface="Calibri"/>
            </a:endParaRPr>
          </a:p>
          <a:p>
            <a:pPr marL="342900" indent="-342900">
              <a:lnSpc>
                <a:spcPct val="90000"/>
              </a:lnSpc>
              <a:buFont typeface="Arial" panose="020B0604020202020204" pitchFamily="34" charset="0"/>
              <a:buChar char="•"/>
            </a:pPr>
            <a:r>
              <a:rPr lang="fi-FI" sz="2000" dirty="0">
                <a:ea typeface="Calibri"/>
                <a:cs typeface="Calibri"/>
              </a:rPr>
              <a:t>Adecco - Henkilöstöpalvelut </a:t>
            </a:r>
            <a:endParaRPr lang="en-US" sz="2000" dirty="0">
              <a:ea typeface="Calibri"/>
              <a:cs typeface="Calibri"/>
            </a:endParaRPr>
          </a:p>
          <a:p>
            <a:pPr marL="342900" indent="-342900">
              <a:lnSpc>
                <a:spcPct val="90000"/>
              </a:lnSpc>
              <a:buFont typeface="Arial" panose="020B0604020202020204" pitchFamily="34" charset="0"/>
              <a:buChar char="•"/>
            </a:pPr>
            <a:r>
              <a:rPr lang="fi-FI" sz="2000" dirty="0" err="1">
                <a:ea typeface="Calibri"/>
                <a:cs typeface="Calibri"/>
              </a:rPr>
              <a:t>Fix-logistics</a:t>
            </a:r>
            <a:r>
              <a:rPr lang="fi-FI" sz="2000" dirty="0">
                <a:ea typeface="Calibri"/>
                <a:cs typeface="Calibri"/>
              </a:rPr>
              <a:t> Oy - Henkilöstövuokraus </a:t>
            </a:r>
            <a:endParaRPr lang="en-US" sz="2000" dirty="0">
              <a:ea typeface="Calibri"/>
              <a:cs typeface="Calibri"/>
            </a:endParaRPr>
          </a:p>
          <a:p>
            <a:pPr marL="342900" indent="-342900">
              <a:lnSpc>
                <a:spcPct val="90000"/>
              </a:lnSpc>
              <a:buFont typeface="Arial" panose="020B0604020202020204" pitchFamily="34" charset="0"/>
              <a:buChar char="•"/>
            </a:pPr>
            <a:r>
              <a:rPr lang="fi-FI" sz="2000" dirty="0">
                <a:ea typeface="Calibri"/>
                <a:cs typeface="Calibri"/>
              </a:rPr>
              <a:t>Työntekijöitä ympäri Suomen – </a:t>
            </a:r>
            <a:r>
              <a:rPr lang="fi-FI" sz="2000" dirty="0" err="1">
                <a:ea typeface="Calibri"/>
                <a:cs typeface="Calibri"/>
              </a:rPr>
              <a:t>Eezy</a:t>
            </a:r>
            <a:endParaRPr lang="fi-FI" sz="2000" dirty="0">
              <a:ea typeface="Calibri"/>
              <a:cs typeface="Calibri"/>
            </a:endParaRPr>
          </a:p>
          <a:p>
            <a:pPr marL="342900" indent="-342900">
              <a:lnSpc>
                <a:spcPct val="90000"/>
              </a:lnSpc>
              <a:buFont typeface="Arial" panose="020B0604020202020204" pitchFamily="34" charset="0"/>
              <a:buChar char="•"/>
            </a:pPr>
            <a:r>
              <a:rPr lang="fi-FI" sz="2000" dirty="0">
                <a:ea typeface="Calibri"/>
                <a:cs typeface="Calibri"/>
                <a:hlinkClick r:id="rId2"/>
              </a:rPr>
              <a:t>https://www.folka.fi/</a:t>
            </a:r>
            <a:endParaRPr lang="fi-FI" sz="2000" dirty="0">
              <a:ea typeface="Calibri"/>
              <a:cs typeface="Calibri"/>
            </a:endParaRPr>
          </a:p>
          <a:p>
            <a:pPr marL="342900" indent="-342900">
              <a:lnSpc>
                <a:spcPct val="90000"/>
              </a:lnSpc>
              <a:buFont typeface="Arial" panose="020B0604020202020204" pitchFamily="34" charset="0"/>
              <a:buChar char="•"/>
            </a:pPr>
            <a:r>
              <a:rPr lang="fi-FI" sz="2000" dirty="0" err="1">
                <a:ea typeface="Calibri"/>
                <a:cs typeface="Calibri"/>
              </a:rPr>
              <a:t>Bolt.Worksin</a:t>
            </a:r>
            <a:r>
              <a:rPr lang="fi-FI" sz="2000" dirty="0">
                <a:ea typeface="Calibri"/>
                <a:cs typeface="Calibri"/>
              </a:rPr>
              <a:t> henkilöstöpalvelu - </a:t>
            </a:r>
            <a:r>
              <a:rPr lang="fi-FI" sz="2000" dirty="0" err="1">
                <a:ea typeface="Calibri"/>
                <a:cs typeface="Calibri"/>
              </a:rPr>
              <a:t>Bolt.Works</a:t>
            </a:r>
            <a:endParaRPr lang="en-US" sz="2000" dirty="0"/>
          </a:p>
          <a:p>
            <a:endParaRPr lang="fi-FI" dirty="0"/>
          </a:p>
        </p:txBody>
      </p:sp>
    </p:spTree>
    <p:extLst>
      <p:ext uri="{BB962C8B-B14F-4D97-AF65-F5344CB8AC3E}">
        <p14:creationId xmlns:p14="http://schemas.microsoft.com/office/powerpoint/2010/main" val="321923105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3C53E1-E7F4-DE92-72CB-123C6743B824}"/>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2CCAC813-DE24-2685-D315-228D53EACDFA}"/>
              </a:ext>
            </a:extLst>
          </p:cNvPr>
          <p:cNvSpPr>
            <a:spLocks noGrp="1"/>
          </p:cNvSpPr>
          <p:nvPr>
            <p:ph type="title"/>
          </p:nvPr>
        </p:nvSpPr>
        <p:spPr/>
        <p:txBody>
          <a:bodyPr>
            <a:normAutofit fontScale="90000"/>
          </a:bodyPr>
          <a:lstStyle/>
          <a:p>
            <a:r>
              <a:rPr lang="fi-FI" b="1" dirty="0">
                <a:highlight>
                  <a:srgbClr val="FEF4AF"/>
                </a:highlight>
              </a:rPr>
              <a:t>Vuokratyö 2/2</a:t>
            </a:r>
            <a:br>
              <a:rPr lang="fi-FI" b="1" dirty="0">
                <a:highlight>
                  <a:srgbClr val="FEF4AF"/>
                </a:highlight>
              </a:rPr>
            </a:br>
            <a:endParaRPr lang="fi-FI" dirty="0"/>
          </a:p>
        </p:txBody>
      </p:sp>
      <p:sp>
        <p:nvSpPr>
          <p:cNvPr id="3" name="Tekstin paikkamerkki 2">
            <a:extLst>
              <a:ext uri="{FF2B5EF4-FFF2-40B4-BE49-F238E27FC236}">
                <a16:creationId xmlns:a16="http://schemas.microsoft.com/office/drawing/2014/main" id="{C603CEAC-04FB-C4E2-7E74-70E60E4D6174}"/>
              </a:ext>
            </a:extLst>
          </p:cNvPr>
          <p:cNvSpPr>
            <a:spLocks noGrp="1"/>
          </p:cNvSpPr>
          <p:nvPr>
            <p:ph type="body" sz="quarter" idx="13"/>
          </p:nvPr>
        </p:nvSpPr>
        <p:spPr>
          <a:xfrm>
            <a:off x="1055689" y="1828147"/>
            <a:ext cx="9504362" cy="3796816"/>
          </a:xfrm>
        </p:spPr>
        <p:txBody>
          <a:bodyPr/>
          <a:lstStyle/>
          <a:p>
            <a:pPr marL="342900" indent="-342900">
              <a:lnSpc>
                <a:spcPct val="90000"/>
              </a:lnSpc>
              <a:buFont typeface="Arial" panose="020B0604020202020204" pitchFamily="34" charset="0"/>
              <a:buChar char="•"/>
            </a:pPr>
            <a:r>
              <a:rPr lang="fi-FI" sz="2000" dirty="0">
                <a:ea typeface="Calibri"/>
                <a:cs typeface="Calibri"/>
              </a:rPr>
              <a:t>Avoimet työpaikat - </a:t>
            </a:r>
            <a:r>
              <a:rPr lang="fi-FI" sz="2000" dirty="0" err="1">
                <a:ea typeface="Calibri"/>
                <a:cs typeface="Calibri"/>
              </a:rPr>
              <a:t>Wellpack</a:t>
            </a:r>
            <a:r>
              <a:rPr lang="fi-FI" sz="2000" dirty="0">
                <a:ea typeface="Calibri"/>
                <a:cs typeface="Calibri"/>
              </a:rPr>
              <a:t> </a:t>
            </a:r>
            <a:endParaRPr lang="en-US" sz="2000" dirty="0">
              <a:ea typeface="Calibri"/>
              <a:cs typeface="Calibri"/>
            </a:endParaRPr>
          </a:p>
          <a:p>
            <a:pPr marL="342900" indent="-342900">
              <a:lnSpc>
                <a:spcPct val="90000"/>
              </a:lnSpc>
              <a:buFont typeface="Arial" panose="020B0604020202020204" pitchFamily="34" charset="0"/>
              <a:buChar char="•"/>
            </a:pPr>
            <a:r>
              <a:rPr lang="fi-FI" sz="2000" dirty="0">
                <a:ea typeface="Calibri"/>
                <a:cs typeface="Calibri"/>
                <a:hlinkClick r:id="rId2"/>
              </a:rPr>
              <a:t>https://barona.fi/</a:t>
            </a:r>
            <a:endParaRPr lang="fi-FI" sz="2000" dirty="0">
              <a:ea typeface="Calibri"/>
              <a:cs typeface="Calibri"/>
            </a:endParaRPr>
          </a:p>
          <a:p>
            <a:pPr marL="342900" indent="-342900">
              <a:lnSpc>
                <a:spcPct val="90000"/>
              </a:lnSpc>
              <a:buFont typeface="Arial" panose="020B0604020202020204" pitchFamily="34" charset="0"/>
              <a:buChar char="•"/>
            </a:pPr>
            <a:r>
              <a:rPr lang="fi-FI" sz="2000" dirty="0">
                <a:ea typeface="Calibri"/>
                <a:cs typeface="Calibri"/>
              </a:rPr>
              <a:t>Selaa avoimia työpaikkoja – Duunitori</a:t>
            </a:r>
            <a:endParaRPr lang="en-US" sz="2000" dirty="0">
              <a:ea typeface="Calibri"/>
              <a:cs typeface="Calibri"/>
            </a:endParaRPr>
          </a:p>
          <a:p>
            <a:pPr marL="342900" indent="-342900">
              <a:lnSpc>
                <a:spcPct val="90000"/>
              </a:lnSpc>
              <a:buFont typeface="Arial" panose="020B0604020202020204" pitchFamily="34" charset="0"/>
              <a:buChar char="•"/>
            </a:pPr>
            <a:r>
              <a:rPr lang="fi-FI" sz="2000" dirty="0">
                <a:ea typeface="Calibri"/>
                <a:cs typeface="Calibri"/>
              </a:rPr>
              <a:t>Avoimet työpaikat - Biisoni </a:t>
            </a:r>
            <a:endParaRPr lang="en-US" sz="2000" dirty="0">
              <a:ea typeface="Calibri"/>
              <a:cs typeface="Calibri"/>
            </a:endParaRPr>
          </a:p>
          <a:p>
            <a:pPr marL="342900" indent="-342900">
              <a:lnSpc>
                <a:spcPct val="90000"/>
              </a:lnSpc>
              <a:buFont typeface="Arial" panose="020B0604020202020204" pitchFamily="34" charset="0"/>
              <a:buChar char="•"/>
            </a:pPr>
            <a:r>
              <a:rPr lang="fi-FI" sz="2000" dirty="0">
                <a:ea typeface="Calibri"/>
                <a:cs typeface="Calibri"/>
                <a:hlinkClick r:id="rId3"/>
              </a:rPr>
              <a:t>https://varvaamo.com</a:t>
            </a:r>
            <a:r>
              <a:rPr lang="fi-FI" sz="2000" dirty="0">
                <a:ea typeface="Calibri"/>
                <a:cs typeface="Calibri"/>
              </a:rPr>
              <a:t> </a:t>
            </a:r>
            <a:endParaRPr lang="en-US" sz="2000" dirty="0">
              <a:ea typeface="Calibri"/>
              <a:cs typeface="Calibri"/>
            </a:endParaRPr>
          </a:p>
          <a:p>
            <a:pPr marL="342900" indent="-342900">
              <a:lnSpc>
                <a:spcPct val="90000"/>
              </a:lnSpc>
              <a:buFont typeface="Arial" panose="020B0604020202020204" pitchFamily="34" charset="0"/>
              <a:buChar char="•"/>
            </a:pPr>
            <a:r>
              <a:rPr lang="fi-FI" sz="2000" dirty="0">
                <a:ea typeface="Calibri"/>
                <a:cs typeface="Calibri"/>
              </a:rPr>
              <a:t>Avoimet työpaikat | RTK-Henkilöstöpalvelu </a:t>
            </a:r>
            <a:endParaRPr lang="en-US" sz="2000" dirty="0">
              <a:ea typeface="Calibri"/>
              <a:cs typeface="Calibri"/>
            </a:endParaRPr>
          </a:p>
          <a:p>
            <a:pPr marL="342900" indent="-342900">
              <a:lnSpc>
                <a:spcPct val="90000"/>
              </a:lnSpc>
              <a:buFont typeface="Arial" panose="020B0604020202020204" pitchFamily="34" charset="0"/>
              <a:buChar char="•"/>
            </a:pPr>
            <a:r>
              <a:rPr lang="fi-FI" sz="2000" dirty="0">
                <a:ea typeface="Calibri"/>
                <a:cs typeface="Calibri"/>
              </a:rPr>
              <a:t>Kaikki avoimet työpaikat </a:t>
            </a:r>
            <a:r>
              <a:rPr lang="fi-FI" sz="2000" dirty="0" err="1">
                <a:ea typeface="Calibri"/>
                <a:cs typeface="Calibri"/>
              </a:rPr>
              <a:t>Joblyssa</a:t>
            </a:r>
            <a:r>
              <a:rPr lang="fi-FI" sz="2000" dirty="0">
                <a:ea typeface="Calibri"/>
                <a:cs typeface="Calibri"/>
              </a:rPr>
              <a:t> | </a:t>
            </a:r>
            <a:r>
              <a:rPr lang="fi-FI" sz="2000" dirty="0" err="1">
                <a:ea typeface="Calibri"/>
                <a:cs typeface="Calibri"/>
              </a:rPr>
              <a:t>Jobly</a:t>
            </a:r>
            <a:endParaRPr lang="fi-FI" sz="2000" dirty="0">
              <a:ea typeface="Calibri"/>
              <a:cs typeface="Calibri"/>
            </a:endParaRPr>
          </a:p>
          <a:p>
            <a:pPr marL="342900" indent="-342900">
              <a:lnSpc>
                <a:spcPct val="90000"/>
              </a:lnSpc>
              <a:buFont typeface="Arial" panose="020B0604020202020204" pitchFamily="34" charset="0"/>
              <a:buChar char="•"/>
            </a:pPr>
            <a:r>
              <a:rPr lang="fi-FI" sz="2000" dirty="0">
                <a:ea typeface="Calibri"/>
                <a:cs typeface="Calibri"/>
                <a:hlinkClick r:id="rId4"/>
              </a:rPr>
              <a:t>https://www.polarpro.fi/</a:t>
            </a:r>
            <a:endParaRPr lang="en-US" sz="2000" dirty="0"/>
          </a:p>
          <a:p>
            <a:endParaRPr lang="fi-FI" dirty="0"/>
          </a:p>
        </p:txBody>
      </p:sp>
    </p:spTree>
    <p:extLst>
      <p:ext uri="{BB962C8B-B14F-4D97-AF65-F5344CB8AC3E}">
        <p14:creationId xmlns:p14="http://schemas.microsoft.com/office/powerpoint/2010/main" val="155211086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l="10000"/>
          </a:stretch>
        </a:blipFill>
        <a:effectLst/>
      </p:bgPr>
    </p:bg>
    <p:spTree>
      <p:nvGrpSpPr>
        <p:cNvPr id="1" name="">
          <a:extLst>
            <a:ext uri="{FF2B5EF4-FFF2-40B4-BE49-F238E27FC236}">
              <a16:creationId xmlns:a16="http://schemas.microsoft.com/office/drawing/2014/main" id="{61A1104C-E24B-F71A-D55A-3F556050D068}"/>
            </a:ext>
          </a:extLst>
        </p:cNvPr>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13F1F391-6E40-51AD-1B19-1ACE33361845}"/>
              </a:ext>
            </a:extLst>
          </p:cNvPr>
          <p:cNvSpPr>
            <a:spLocks noGrp="1"/>
          </p:cNvSpPr>
          <p:nvPr>
            <p:ph type="body" sz="quarter" idx="14"/>
          </p:nvPr>
        </p:nvSpPr>
        <p:spPr>
          <a:xfrm>
            <a:off x="1055688" y="2241177"/>
            <a:ext cx="4412783" cy="4616824"/>
          </a:xfrm>
        </p:spPr>
        <p:txBody>
          <a:bodyPr vert="horz" lIns="91440" tIns="45720" rIns="91440" bIns="45720" rtlCol="0" anchor="t">
            <a:normAutofit/>
          </a:bodyPr>
          <a:lstStyle/>
          <a:p>
            <a:r>
              <a:rPr lang="en-US" sz="2400" dirty="0">
                <a:ea typeface="Calibri"/>
                <a:cs typeface="Calibri"/>
              </a:rPr>
              <a:t>Pohdi omaa </a:t>
            </a:r>
            <a:r>
              <a:rPr lang="en-US" sz="2400" dirty="0" err="1">
                <a:ea typeface="Calibri"/>
                <a:cs typeface="Calibri"/>
              </a:rPr>
              <a:t>tavoitettasi</a:t>
            </a:r>
            <a:r>
              <a:rPr lang="en-US" sz="2400" dirty="0">
                <a:ea typeface="Calibri"/>
                <a:cs typeface="Calibri"/>
              </a:rPr>
              <a:t> </a:t>
            </a:r>
            <a:r>
              <a:rPr lang="en-US" sz="2400" dirty="0" err="1">
                <a:ea typeface="Calibri"/>
                <a:cs typeface="Calibri"/>
              </a:rPr>
              <a:t>työnhaun</a:t>
            </a:r>
            <a:r>
              <a:rPr lang="en-US" sz="2400" dirty="0">
                <a:ea typeface="Calibri"/>
                <a:cs typeface="Calibri"/>
              </a:rPr>
              <a:t> </a:t>
            </a:r>
            <a:r>
              <a:rPr lang="en-US" sz="2400" dirty="0" err="1">
                <a:ea typeface="Calibri"/>
                <a:cs typeface="Calibri"/>
              </a:rPr>
              <a:t>suhteen</a:t>
            </a:r>
            <a:r>
              <a:rPr lang="en-US" sz="2400" dirty="0">
                <a:ea typeface="Calibri"/>
                <a:cs typeface="Calibri"/>
              </a:rPr>
              <a:t>:</a:t>
            </a:r>
          </a:p>
          <a:p>
            <a:endParaRPr lang="en-US" sz="1200" dirty="0">
              <a:ea typeface="Calibri"/>
              <a:cs typeface="Calibri"/>
            </a:endParaRPr>
          </a:p>
          <a:p>
            <a:pPr marL="285750" indent="-285750">
              <a:buFont typeface="Arial"/>
              <a:buChar char="•"/>
            </a:pPr>
            <a:r>
              <a:rPr lang="fi-FI" sz="2400" dirty="0">
                <a:ea typeface="Calibri"/>
                <a:cs typeface="Calibri"/>
              </a:rPr>
              <a:t>Mihin aion hakea?</a:t>
            </a:r>
            <a:endParaRPr lang="en-US" sz="2400" dirty="0">
              <a:ea typeface="Calibri"/>
              <a:cs typeface="Calibri"/>
            </a:endParaRPr>
          </a:p>
          <a:p>
            <a:pPr marL="285750" indent="-285750">
              <a:buFont typeface="Arial"/>
              <a:buChar char="•"/>
            </a:pPr>
            <a:r>
              <a:rPr lang="fi-FI" sz="2400" dirty="0">
                <a:ea typeface="Calibri"/>
                <a:cs typeface="Calibri"/>
              </a:rPr>
              <a:t>Millä aikaikkunalla pitää hakea?</a:t>
            </a:r>
            <a:endParaRPr lang="en-US" sz="2400" dirty="0">
              <a:ea typeface="Calibri"/>
              <a:cs typeface="Calibri"/>
            </a:endParaRPr>
          </a:p>
          <a:p>
            <a:pPr marL="285750" indent="-285750">
              <a:buFont typeface="Arial"/>
              <a:buChar char="•"/>
            </a:pPr>
            <a:r>
              <a:rPr lang="fi-FI" sz="2400" dirty="0">
                <a:ea typeface="Calibri"/>
                <a:cs typeface="Calibri"/>
              </a:rPr>
              <a:t>Voiko työpaikkaan jättää ns. avoimen hakemuksen?</a:t>
            </a:r>
            <a:endParaRPr lang="en-US" sz="2400" dirty="0"/>
          </a:p>
          <a:p>
            <a:endParaRPr lang="fi-FI" dirty="0"/>
          </a:p>
        </p:txBody>
      </p:sp>
      <p:sp>
        <p:nvSpPr>
          <p:cNvPr id="3" name="Tekstin paikkamerkki 2">
            <a:extLst>
              <a:ext uri="{FF2B5EF4-FFF2-40B4-BE49-F238E27FC236}">
                <a16:creationId xmlns:a16="http://schemas.microsoft.com/office/drawing/2014/main" id="{2D417ECC-9114-5083-1FEF-8A371B9B0089}"/>
              </a:ext>
            </a:extLst>
          </p:cNvPr>
          <p:cNvSpPr>
            <a:spLocks noGrp="1"/>
          </p:cNvSpPr>
          <p:nvPr>
            <p:ph type="body" sz="quarter" idx="15"/>
          </p:nvPr>
        </p:nvSpPr>
        <p:spPr>
          <a:xfrm>
            <a:off x="1055689" y="263151"/>
            <a:ext cx="5345111" cy="2246967"/>
          </a:xfrm>
        </p:spPr>
        <p:txBody>
          <a:bodyPr/>
          <a:lstStyle/>
          <a:p>
            <a:r>
              <a:rPr lang="fi-FI" b="1" dirty="0">
                <a:highlight>
                  <a:srgbClr val="FEF4AF"/>
                </a:highlight>
              </a:rPr>
              <a:t>Oma tavoitteeni</a:t>
            </a:r>
          </a:p>
          <a:p>
            <a:endParaRPr lang="fi-FI" dirty="0">
              <a:highlight>
                <a:srgbClr val="FEF4AF"/>
              </a:highlight>
            </a:endParaRPr>
          </a:p>
        </p:txBody>
      </p:sp>
    </p:spTree>
    <p:extLst>
      <p:ext uri="{BB962C8B-B14F-4D97-AF65-F5344CB8AC3E}">
        <p14:creationId xmlns:p14="http://schemas.microsoft.com/office/powerpoint/2010/main" val="16036796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877F6F-184C-E462-2E0E-7875C5FB4016}"/>
            </a:ext>
          </a:extLst>
        </p:cNvPr>
        <p:cNvGrpSpPr/>
        <p:nvPr/>
      </p:nvGrpSpPr>
      <p:grpSpPr>
        <a:xfrm>
          <a:off x="0" y="0"/>
          <a:ext cx="0" cy="0"/>
          <a:chOff x="0" y="0"/>
          <a:chExt cx="0" cy="0"/>
        </a:xfrm>
      </p:grpSpPr>
      <p:sp>
        <p:nvSpPr>
          <p:cNvPr id="3" name="Tekstin paikkamerkki 2">
            <a:extLst>
              <a:ext uri="{FF2B5EF4-FFF2-40B4-BE49-F238E27FC236}">
                <a16:creationId xmlns:a16="http://schemas.microsoft.com/office/drawing/2014/main" id="{FD7DD050-6BC6-017D-D2EA-450873A61600}"/>
              </a:ext>
            </a:extLst>
          </p:cNvPr>
          <p:cNvSpPr>
            <a:spLocks noGrp="1"/>
          </p:cNvSpPr>
          <p:nvPr>
            <p:ph type="body" sz="quarter" idx="13"/>
          </p:nvPr>
        </p:nvSpPr>
        <p:spPr>
          <a:xfrm>
            <a:off x="1844583" y="1828147"/>
            <a:ext cx="7944876" cy="3796816"/>
          </a:xfrm>
        </p:spPr>
        <p:txBody>
          <a:bodyPr>
            <a:normAutofit/>
          </a:bodyPr>
          <a:lstStyle/>
          <a:p>
            <a:pPr algn="ctr">
              <a:lnSpc>
                <a:spcPct val="90000"/>
              </a:lnSpc>
            </a:pPr>
            <a:r>
              <a:rPr lang="fi-FI" sz="3600" dirty="0">
                <a:latin typeface="Tahoma" panose="020B0604030504040204" pitchFamily="34" charset="0"/>
                <a:ea typeface="Tahoma" panose="020B0604030504040204" pitchFamily="34" charset="0"/>
                <a:cs typeface="Tahoma" panose="020B0604030504040204" pitchFamily="34" charset="0"/>
              </a:rPr>
              <a:t>Roosa Rahkosen video: </a:t>
            </a:r>
          </a:p>
          <a:p>
            <a:pPr algn="ctr">
              <a:lnSpc>
                <a:spcPct val="90000"/>
              </a:lnSpc>
            </a:pPr>
            <a:r>
              <a:rPr lang="fi-FI" sz="3600" dirty="0">
                <a:latin typeface="Tahoma" panose="020B0604030504040204" pitchFamily="34" charset="0"/>
                <a:ea typeface="Tahoma" panose="020B0604030504040204" pitchFamily="34" charset="0"/>
                <a:cs typeface="Tahoma" panose="020B0604030504040204" pitchFamily="34" charset="0"/>
              </a:rPr>
              <a:t>Mielenterveys ja työnhaku</a:t>
            </a:r>
          </a:p>
          <a:p>
            <a:pPr algn="ctr">
              <a:lnSpc>
                <a:spcPct val="90000"/>
              </a:lnSpc>
            </a:pPr>
            <a:br>
              <a:rPr lang="fi-FI" sz="3600" dirty="0">
                <a:latin typeface="Tahoma" panose="020B0604030504040204" pitchFamily="34" charset="0"/>
                <a:ea typeface="Tahoma" panose="020B0604030504040204" pitchFamily="34" charset="0"/>
                <a:cs typeface="Tahoma" panose="020B0604030504040204" pitchFamily="34" charset="0"/>
              </a:rPr>
            </a:br>
            <a:r>
              <a:rPr lang="fi-FI" sz="3600" dirty="0">
                <a:latin typeface="Tahoma" panose="020B0604030504040204" pitchFamily="34" charset="0"/>
                <a:ea typeface="Tahoma" panose="020B0604030504040204" pitchFamily="34" charset="0"/>
                <a:cs typeface="Tahoma" panose="020B0604030504040204" pitchFamily="34" charset="0"/>
                <a:hlinkClick r:id="rId2"/>
              </a:rPr>
              <a:t>Mielenterveys ja työnhaku | </a:t>
            </a:r>
            <a:br>
              <a:rPr lang="fi-FI" sz="3600" dirty="0">
                <a:latin typeface="Tahoma" panose="020B0604030504040204" pitchFamily="34" charset="0"/>
                <a:ea typeface="Tahoma" panose="020B0604030504040204" pitchFamily="34" charset="0"/>
                <a:cs typeface="Tahoma" panose="020B0604030504040204" pitchFamily="34" charset="0"/>
                <a:hlinkClick r:id="rId2"/>
              </a:rPr>
            </a:br>
            <a:r>
              <a:rPr lang="fi-FI" sz="3600" dirty="0">
                <a:latin typeface="Tahoma" panose="020B0604030504040204" pitchFamily="34" charset="0"/>
                <a:ea typeface="Tahoma" panose="020B0604030504040204" pitchFamily="34" charset="0"/>
                <a:cs typeface="Tahoma" panose="020B0604030504040204" pitchFamily="34" charset="0"/>
                <a:hlinkClick r:id="rId2"/>
              </a:rPr>
              <a:t>Roosa Rahkonen</a:t>
            </a:r>
            <a:endParaRPr lang="fi-FI" sz="36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28047236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A55982-3E8D-B2A7-9B3A-2A8FD8838874}"/>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5CE78E63-042D-1E92-D4F2-DA15BEA4FAB9}"/>
              </a:ext>
            </a:extLst>
          </p:cNvPr>
          <p:cNvSpPr>
            <a:spLocks noGrp="1"/>
          </p:cNvSpPr>
          <p:nvPr>
            <p:ph type="title"/>
          </p:nvPr>
        </p:nvSpPr>
        <p:spPr/>
        <p:txBody>
          <a:bodyPr/>
          <a:lstStyle/>
          <a:p>
            <a:r>
              <a:rPr lang="fi-FI" b="1" dirty="0">
                <a:highlight>
                  <a:srgbClr val="FEF4AF"/>
                </a:highlight>
              </a:rPr>
              <a:t>Tehtävä</a:t>
            </a:r>
            <a:endParaRPr lang="fi-FI" dirty="0">
              <a:highlight>
                <a:srgbClr val="FEF4AF"/>
              </a:highlight>
            </a:endParaRPr>
          </a:p>
        </p:txBody>
      </p:sp>
      <p:sp>
        <p:nvSpPr>
          <p:cNvPr id="3" name="Tekstin paikkamerkki 2">
            <a:extLst>
              <a:ext uri="{FF2B5EF4-FFF2-40B4-BE49-F238E27FC236}">
                <a16:creationId xmlns:a16="http://schemas.microsoft.com/office/drawing/2014/main" id="{9CFD7291-C8B8-F0CC-C7BE-BB99CC361907}"/>
              </a:ext>
            </a:extLst>
          </p:cNvPr>
          <p:cNvSpPr>
            <a:spLocks noGrp="1"/>
          </p:cNvSpPr>
          <p:nvPr>
            <p:ph type="body" sz="quarter" idx="13"/>
          </p:nvPr>
        </p:nvSpPr>
        <p:spPr>
          <a:xfrm>
            <a:off x="1055687" y="2097088"/>
            <a:ext cx="3570101" cy="3657670"/>
          </a:xfrm>
        </p:spPr>
        <p:txBody>
          <a:bodyPr>
            <a:normAutofit fontScale="92500"/>
          </a:bodyPr>
          <a:lstStyle/>
          <a:p>
            <a:pPr>
              <a:lnSpc>
                <a:spcPct val="100000"/>
              </a:lnSpc>
            </a:pPr>
            <a:r>
              <a:rPr lang="fi-FI" sz="2400" b="1" dirty="0"/>
              <a:t>Aihe: </a:t>
            </a:r>
            <a:r>
              <a:rPr lang="fi-FI" sz="2400" dirty="0"/>
              <a:t>Hyvän työhakemuksen elementit</a:t>
            </a:r>
            <a:br>
              <a:rPr lang="fi-FI" sz="2400" dirty="0"/>
            </a:br>
            <a:br>
              <a:rPr lang="fi-FI" sz="2400" dirty="0"/>
            </a:br>
            <a:r>
              <a:rPr lang="fi-FI" sz="2400" b="1" dirty="0"/>
              <a:t>Ennakkovalmistelut</a:t>
            </a:r>
            <a:r>
              <a:rPr lang="fi-FI" sz="2400" dirty="0"/>
              <a:t>: </a:t>
            </a:r>
            <a:br>
              <a:rPr lang="fi-FI" sz="2400" dirty="0"/>
            </a:br>
            <a:r>
              <a:rPr lang="fi-FI" sz="2400" dirty="0"/>
              <a:t>Varaa </a:t>
            </a:r>
            <a:r>
              <a:rPr lang="fi-FI" sz="2400" dirty="0" err="1"/>
              <a:t>post</a:t>
            </a:r>
            <a:r>
              <a:rPr lang="fi-FI" sz="2400" dirty="0"/>
              <a:t> it-lappuja ja kyniä </a:t>
            </a:r>
            <a:br>
              <a:rPr lang="fi-FI" sz="2400" dirty="0"/>
            </a:br>
            <a:br>
              <a:rPr lang="fi-FI" sz="2400" dirty="0"/>
            </a:br>
            <a:r>
              <a:rPr lang="fi-FI" sz="2400" b="1" dirty="0"/>
              <a:t>Tarvittava aika: </a:t>
            </a:r>
            <a:r>
              <a:rPr lang="fi-FI" sz="2400" dirty="0"/>
              <a:t>15 minuuttia</a:t>
            </a:r>
            <a:br>
              <a:rPr lang="fi-FI" sz="2400" dirty="0"/>
            </a:br>
            <a:endParaRPr lang="fi-FI" sz="2400" dirty="0"/>
          </a:p>
        </p:txBody>
      </p:sp>
      <p:sp>
        <p:nvSpPr>
          <p:cNvPr id="4" name="Tekstin paikkamerkki 3">
            <a:extLst>
              <a:ext uri="{FF2B5EF4-FFF2-40B4-BE49-F238E27FC236}">
                <a16:creationId xmlns:a16="http://schemas.microsoft.com/office/drawing/2014/main" id="{98B6E9F8-9955-6AF4-26AE-4A747DB0963D}"/>
              </a:ext>
            </a:extLst>
          </p:cNvPr>
          <p:cNvSpPr>
            <a:spLocks noGrp="1"/>
          </p:cNvSpPr>
          <p:nvPr>
            <p:ph type="body" sz="quarter" idx="14"/>
          </p:nvPr>
        </p:nvSpPr>
        <p:spPr>
          <a:xfrm>
            <a:off x="4625789" y="799212"/>
            <a:ext cx="6777318" cy="4411288"/>
          </a:xfrm>
          <a:ln w="38100">
            <a:solidFill>
              <a:srgbClr val="FEF4AF"/>
            </a:solidFill>
          </a:ln>
        </p:spPr>
        <p:txBody>
          <a:bodyPr/>
          <a:lstStyle/>
          <a:p>
            <a:pPr marL="0" indent="0">
              <a:buNone/>
            </a:pPr>
            <a:r>
              <a:rPr lang="fi-FI" sz="2400" b="1" dirty="0"/>
              <a:t>Tehtävä: </a:t>
            </a:r>
          </a:p>
          <a:p>
            <a:pPr marL="0" indent="0">
              <a:buNone/>
            </a:pPr>
            <a:r>
              <a:rPr lang="fi-FI" sz="2400" dirty="0"/>
              <a:t>Tehtävän voi tehdä parityöskentelynä. Pohditaan ja kirjataan ylös asioita, joita tulee mieleen kun puhutaan hyvästä työhakemuksesta</a:t>
            </a:r>
          </a:p>
          <a:p>
            <a:r>
              <a:rPr lang="fi-FI" sz="2400" dirty="0"/>
              <a:t>Mitä asioita on hyvä olla hyvässä työhakemuksessa?</a:t>
            </a:r>
          </a:p>
          <a:p>
            <a:r>
              <a:rPr lang="fi-FI" sz="2400" dirty="0"/>
              <a:t>Kirjoitetaan yksi asia/post-it -lappu</a:t>
            </a:r>
          </a:p>
          <a:p>
            <a:r>
              <a:rPr lang="fi-FI" sz="2400" dirty="0"/>
              <a:t>Listataan asiat yhteisesti nähtäville (esim. fläppitaulu, valkotaulu, seinä, tietokoneen näyttö)</a:t>
            </a:r>
            <a:br>
              <a:rPr lang="fi-FI" sz="2400" dirty="0"/>
            </a:br>
            <a:endParaRPr lang="fi-FI" sz="2400" dirty="0"/>
          </a:p>
        </p:txBody>
      </p:sp>
    </p:spTree>
    <p:extLst>
      <p:ext uri="{BB962C8B-B14F-4D97-AF65-F5344CB8AC3E}">
        <p14:creationId xmlns:p14="http://schemas.microsoft.com/office/powerpoint/2010/main" val="196292198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l="30000"/>
          </a:stretch>
        </a:blipFill>
        <a:effectLst/>
      </p:bgPr>
    </p:bg>
    <p:spTree>
      <p:nvGrpSpPr>
        <p:cNvPr id="1" name="">
          <a:extLst>
            <a:ext uri="{FF2B5EF4-FFF2-40B4-BE49-F238E27FC236}">
              <a16:creationId xmlns:a16="http://schemas.microsoft.com/office/drawing/2014/main" id="{F2E16498-30A5-CA92-6EB0-46445E85E110}"/>
            </a:ext>
          </a:extLst>
        </p:cNvPr>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F47CB0DC-36C3-85E7-CAEE-456F4CD61D73}"/>
              </a:ext>
            </a:extLst>
          </p:cNvPr>
          <p:cNvSpPr>
            <a:spLocks noGrp="1"/>
          </p:cNvSpPr>
          <p:nvPr>
            <p:ph type="body" sz="quarter" idx="14"/>
          </p:nvPr>
        </p:nvSpPr>
        <p:spPr>
          <a:xfrm>
            <a:off x="1055688" y="1846729"/>
            <a:ext cx="4412783" cy="5011272"/>
          </a:xfrm>
        </p:spPr>
        <p:txBody>
          <a:bodyPr>
            <a:normAutofit/>
          </a:bodyPr>
          <a:lstStyle/>
          <a:p>
            <a:pPr marL="342900" indent="-342900">
              <a:buFont typeface="Arial" panose="020B0604020202020204" pitchFamily="34" charset="0"/>
              <a:buChar char="•"/>
            </a:pPr>
            <a:r>
              <a:rPr lang="fi-FI" sz="2400" dirty="0">
                <a:ea typeface="Calibri"/>
                <a:cs typeface="Calibri"/>
              </a:rPr>
              <a:t>Aloitetaan pohdinnalla ja kirjataan ylös asioita, joita tulee mieleen kun puhutaan hyvästä työhakemuksesta</a:t>
            </a:r>
            <a:endParaRPr lang="en-US" sz="2400" dirty="0">
              <a:ea typeface="Calibri"/>
              <a:cs typeface="Calibri"/>
            </a:endParaRPr>
          </a:p>
          <a:p>
            <a:pPr marL="342900" indent="-342900">
              <a:buFont typeface="Arial" panose="020B0604020202020204" pitchFamily="34" charset="0"/>
              <a:buChar char="•"/>
            </a:pPr>
            <a:r>
              <a:rPr lang="fi-FI" sz="2400" dirty="0">
                <a:ea typeface="Calibri"/>
                <a:cs typeface="Calibri"/>
              </a:rPr>
              <a:t>Mitä asioita on hyvä olla hyvässä työhakemuksessa?</a:t>
            </a:r>
            <a:endParaRPr lang="en-US" sz="2400" dirty="0">
              <a:ea typeface="Calibri"/>
              <a:cs typeface="Calibri"/>
            </a:endParaRPr>
          </a:p>
          <a:p>
            <a:pPr marL="342900" indent="-342900">
              <a:buFont typeface="Arial" panose="020B0604020202020204" pitchFamily="34" charset="0"/>
              <a:buChar char="•"/>
            </a:pPr>
            <a:r>
              <a:rPr lang="fi-FI" sz="2400" dirty="0">
                <a:ea typeface="Calibri"/>
                <a:cs typeface="Calibri"/>
              </a:rPr>
              <a:t>Kirjoita yksi asia/post-it lappu</a:t>
            </a:r>
            <a:endParaRPr lang="en-US" sz="2400" dirty="0">
              <a:ea typeface="Calibri"/>
              <a:cs typeface="Calibri"/>
            </a:endParaRPr>
          </a:p>
          <a:p>
            <a:pPr marL="342900" indent="-342900">
              <a:buFont typeface="Arial" panose="020B0604020202020204" pitchFamily="34" charset="0"/>
              <a:buChar char="•"/>
            </a:pPr>
            <a:r>
              <a:rPr lang="fi-FI" sz="2400" dirty="0">
                <a:ea typeface="Calibri"/>
                <a:cs typeface="Calibri"/>
              </a:rPr>
              <a:t>Listataan asiat yhteisesti nähtäville </a:t>
            </a:r>
            <a:endParaRPr lang="en-US" sz="2400" dirty="0">
              <a:ea typeface="Calibri"/>
              <a:cs typeface="Calibri"/>
            </a:endParaRPr>
          </a:p>
          <a:p>
            <a:endParaRPr lang="fi-FI" dirty="0"/>
          </a:p>
        </p:txBody>
      </p:sp>
      <p:sp>
        <p:nvSpPr>
          <p:cNvPr id="3" name="Tekstin paikkamerkki 2">
            <a:extLst>
              <a:ext uri="{FF2B5EF4-FFF2-40B4-BE49-F238E27FC236}">
                <a16:creationId xmlns:a16="http://schemas.microsoft.com/office/drawing/2014/main" id="{F55DE5E0-1F62-7F29-CF25-60D3D73F83E0}"/>
              </a:ext>
            </a:extLst>
          </p:cNvPr>
          <p:cNvSpPr>
            <a:spLocks noGrp="1"/>
          </p:cNvSpPr>
          <p:nvPr>
            <p:ph type="body" sz="quarter" idx="15"/>
          </p:nvPr>
        </p:nvSpPr>
        <p:spPr>
          <a:xfrm>
            <a:off x="1055689" y="263151"/>
            <a:ext cx="7012546" cy="2246967"/>
          </a:xfrm>
        </p:spPr>
        <p:txBody>
          <a:bodyPr/>
          <a:lstStyle/>
          <a:p>
            <a:r>
              <a:rPr lang="fi-FI" b="1" dirty="0">
                <a:highlight>
                  <a:srgbClr val="FEF4AF"/>
                </a:highlight>
              </a:rPr>
              <a:t>Millainen on hyvä työhakemus?</a:t>
            </a:r>
          </a:p>
          <a:p>
            <a:endParaRPr lang="fi-FI" b="1" dirty="0">
              <a:highlight>
                <a:srgbClr val="FEF4AF"/>
              </a:highlight>
            </a:endParaRPr>
          </a:p>
          <a:p>
            <a:endParaRPr lang="fi-FI" dirty="0">
              <a:highlight>
                <a:srgbClr val="FEF4AF"/>
              </a:highlight>
            </a:endParaRPr>
          </a:p>
        </p:txBody>
      </p:sp>
    </p:spTree>
    <p:extLst>
      <p:ext uri="{BB962C8B-B14F-4D97-AF65-F5344CB8AC3E}">
        <p14:creationId xmlns:p14="http://schemas.microsoft.com/office/powerpoint/2010/main" val="69759861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6218A0-E2F1-B408-EE25-929B20C816CB}"/>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083348F5-CB2A-8021-887A-02E4914C4219}"/>
              </a:ext>
            </a:extLst>
          </p:cNvPr>
          <p:cNvSpPr>
            <a:spLocks noGrp="1"/>
          </p:cNvSpPr>
          <p:nvPr>
            <p:ph type="title"/>
          </p:nvPr>
        </p:nvSpPr>
        <p:spPr/>
        <p:txBody>
          <a:bodyPr>
            <a:normAutofit fontScale="90000"/>
          </a:bodyPr>
          <a:lstStyle/>
          <a:p>
            <a:r>
              <a:rPr lang="fi-FI" b="1" dirty="0">
                <a:highlight>
                  <a:srgbClr val="FEF4AF"/>
                </a:highlight>
              </a:rPr>
              <a:t>Hyvän työhakemukset elementit</a:t>
            </a:r>
            <a:br>
              <a:rPr lang="fi-FI" b="1" dirty="0">
                <a:highlight>
                  <a:srgbClr val="FEF4AF"/>
                </a:highlight>
              </a:rPr>
            </a:br>
            <a:endParaRPr lang="fi-FI" dirty="0"/>
          </a:p>
        </p:txBody>
      </p:sp>
      <p:sp>
        <p:nvSpPr>
          <p:cNvPr id="3" name="Tekstin paikkamerkki 2">
            <a:extLst>
              <a:ext uri="{FF2B5EF4-FFF2-40B4-BE49-F238E27FC236}">
                <a16:creationId xmlns:a16="http://schemas.microsoft.com/office/drawing/2014/main" id="{FABD2AA8-5916-182A-C5C7-EB268CC99BCA}"/>
              </a:ext>
            </a:extLst>
          </p:cNvPr>
          <p:cNvSpPr>
            <a:spLocks noGrp="1"/>
          </p:cNvSpPr>
          <p:nvPr>
            <p:ph type="body" sz="quarter" idx="13"/>
          </p:nvPr>
        </p:nvSpPr>
        <p:spPr>
          <a:xfrm>
            <a:off x="1055689" y="1828147"/>
            <a:ext cx="9504362" cy="3796816"/>
          </a:xfrm>
        </p:spPr>
        <p:txBody>
          <a:bodyPr>
            <a:normAutofit/>
          </a:bodyPr>
          <a:lstStyle/>
          <a:p>
            <a:pPr marL="342900" indent="-342900">
              <a:lnSpc>
                <a:spcPct val="100000"/>
              </a:lnSpc>
              <a:buFont typeface="Arial" panose="020B0604020202020204" pitchFamily="34" charset="0"/>
              <a:buChar char="•"/>
            </a:pPr>
            <a:r>
              <a:rPr lang="fi-FI" sz="2000" dirty="0">
                <a:ea typeface="Calibri"/>
                <a:cs typeface="Calibri"/>
              </a:rPr>
              <a:t>Hyvä hakemus kertoo motivaatiostasi ja taidoistasi sekä avaa persoonaasi</a:t>
            </a:r>
          </a:p>
          <a:p>
            <a:pPr marL="342900" indent="-342900">
              <a:lnSpc>
                <a:spcPct val="100000"/>
              </a:lnSpc>
              <a:buFont typeface="Arial" panose="020B0604020202020204" pitchFamily="34" charset="0"/>
              <a:buChar char="•"/>
            </a:pPr>
            <a:r>
              <a:rPr lang="fi-FI" sz="2000" dirty="0">
                <a:ea typeface="Calibri"/>
                <a:cs typeface="Calibri"/>
              </a:rPr>
              <a:t>Työhakemuksen tarkoituksena on kertoa miksi sinä olisit paras henkilö hoitamaan avoinna olevaa tehtävää</a:t>
            </a:r>
          </a:p>
          <a:p>
            <a:pPr marL="342900" indent="-342900">
              <a:lnSpc>
                <a:spcPct val="100000"/>
              </a:lnSpc>
              <a:buFont typeface="Arial" panose="020B0604020202020204" pitchFamily="34" charset="0"/>
              <a:buChar char="•"/>
            </a:pPr>
            <a:r>
              <a:rPr lang="fi-FI" sz="2000" dirty="0">
                <a:ea typeface="Calibri"/>
                <a:cs typeface="Calibri"/>
              </a:rPr>
              <a:t>Työhakemus ja CV ovat myös ensimmäinen työnäytteesi potentiaaliselle työnantajalle</a:t>
            </a:r>
          </a:p>
          <a:p>
            <a:pPr marL="342900" indent="-342900">
              <a:lnSpc>
                <a:spcPct val="100000"/>
              </a:lnSpc>
              <a:buFont typeface="Arial" panose="020B0604020202020204" pitchFamily="34" charset="0"/>
              <a:buChar char="•"/>
            </a:pPr>
            <a:r>
              <a:rPr lang="fi-FI" sz="2000" dirty="0">
                <a:ea typeface="Calibri"/>
                <a:cs typeface="Calibri"/>
              </a:rPr>
              <a:t>Hyvä työhakemus on selkeä, myyvä, ytimekäs ja kohdennettu</a:t>
            </a:r>
          </a:p>
          <a:p>
            <a:pPr marL="342900" indent="-342900">
              <a:lnSpc>
                <a:spcPct val="100000"/>
              </a:lnSpc>
              <a:buFont typeface="Arial" panose="020B0604020202020204" pitchFamily="34" charset="0"/>
              <a:buChar char="•"/>
            </a:pPr>
            <a:r>
              <a:rPr lang="fi-FI" sz="2000" dirty="0">
                <a:ea typeface="Calibri"/>
                <a:cs typeface="Calibri"/>
              </a:rPr>
              <a:t>Muodoltaan työhakemus on maksimissaan sivun pituinen, kokonaisin lausein kirjoitettu teksti. </a:t>
            </a:r>
          </a:p>
        </p:txBody>
      </p:sp>
    </p:spTree>
    <p:extLst>
      <p:ext uri="{BB962C8B-B14F-4D97-AF65-F5344CB8AC3E}">
        <p14:creationId xmlns:p14="http://schemas.microsoft.com/office/powerpoint/2010/main" val="46951469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9ED354-04AE-C014-9806-A6D14BE1D5F3}"/>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7D86703E-1CA2-D104-DC5A-B970F6089382}"/>
              </a:ext>
            </a:extLst>
          </p:cNvPr>
          <p:cNvSpPr>
            <a:spLocks noGrp="1"/>
          </p:cNvSpPr>
          <p:nvPr>
            <p:ph type="title"/>
          </p:nvPr>
        </p:nvSpPr>
        <p:spPr/>
        <p:txBody>
          <a:bodyPr>
            <a:normAutofit fontScale="90000"/>
          </a:bodyPr>
          <a:lstStyle/>
          <a:p>
            <a:r>
              <a:rPr lang="fi-FI" b="1" dirty="0">
                <a:highlight>
                  <a:srgbClr val="FEF4AF"/>
                </a:highlight>
              </a:rPr>
              <a:t>Hyvän työhakemuksen rakenne</a:t>
            </a:r>
            <a:br>
              <a:rPr lang="fi-FI" b="1" dirty="0">
                <a:highlight>
                  <a:srgbClr val="FEF4AF"/>
                </a:highlight>
              </a:rPr>
            </a:br>
            <a:endParaRPr lang="fi-FI" dirty="0"/>
          </a:p>
        </p:txBody>
      </p:sp>
      <p:sp>
        <p:nvSpPr>
          <p:cNvPr id="3" name="Tekstin paikkamerkki 2">
            <a:extLst>
              <a:ext uri="{FF2B5EF4-FFF2-40B4-BE49-F238E27FC236}">
                <a16:creationId xmlns:a16="http://schemas.microsoft.com/office/drawing/2014/main" id="{1C984AE6-9A77-87AB-5AD7-84A9856A6DFE}"/>
              </a:ext>
            </a:extLst>
          </p:cNvPr>
          <p:cNvSpPr>
            <a:spLocks noGrp="1"/>
          </p:cNvSpPr>
          <p:nvPr>
            <p:ph type="body" sz="quarter" idx="13"/>
          </p:nvPr>
        </p:nvSpPr>
        <p:spPr>
          <a:xfrm>
            <a:off x="1055689" y="1828147"/>
            <a:ext cx="9504362" cy="3796816"/>
          </a:xfrm>
        </p:spPr>
        <p:txBody>
          <a:bodyPr>
            <a:normAutofit/>
          </a:bodyPr>
          <a:lstStyle/>
          <a:p>
            <a:pPr marL="342900" indent="-342900">
              <a:lnSpc>
                <a:spcPct val="100000"/>
              </a:lnSpc>
              <a:buFont typeface="Arial" panose="020B0604020202020204" pitchFamily="34" charset="0"/>
              <a:buChar char="•"/>
            </a:pPr>
            <a:r>
              <a:rPr lang="fi-FI" sz="2000" dirty="0">
                <a:ea typeface="Calibri"/>
                <a:cs typeface="Calibri"/>
              </a:rPr>
              <a:t>Aloitus: Kuka olet ja miksi haet tehtävää.</a:t>
            </a:r>
          </a:p>
          <a:p>
            <a:pPr marL="342900" indent="-342900">
              <a:lnSpc>
                <a:spcPct val="100000"/>
              </a:lnSpc>
              <a:buFont typeface="Arial" panose="020B0604020202020204" pitchFamily="34" charset="0"/>
              <a:buChar char="•"/>
            </a:pPr>
            <a:r>
              <a:rPr lang="fi-FI" sz="2000" dirty="0">
                <a:ea typeface="Calibri"/>
                <a:cs typeface="Calibri"/>
              </a:rPr>
              <a:t>Minkälainen (ammatillinen) taustasi on ja miten se vastaa työn vaatimuksiin.</a:t>
            </a:r>
          </a:p>
          <a:p>
            <a:pPr marL="342900" indent="-342900">
              <a:lnSpc>
                <a:spcPct val="100000"/>
              </a:lnSpc>
              <a:buFont typeface="Arial" panose="020B0604020202020204" pitchFamily="34" charset="0"/>
              <a:buChar char="•"/>
            </a:pPr>
            <a:r>
              <a:rPr lang="fi-FI" sz="2000" dirty="0">
                <a:ea typeface="Calibri"/>
                <a:cs typeface="Calibri"/>
              </a:rPr>
              <a:t>Minkälainen työntekijä ja persoona olet, ja miksi soveltuisit juuri tähän työhön.</a:t>
            </a:r>
          </a:p>
          <a:p>
            <a:pPr marL="342900" indent="-342900">
              <a:lnSpc>
                <a:spcPct val="100000"/>
              </a:lnSpc>
              <a:buFont typeface="Arial" panose="020B0604020202020204" pitchFamily="34" charset="0"/>
              <a:buChar char="•"/>
            </a:pPr>
            <a:r>
              <a:rPr lang="fi-FI" sz="2000" dirty="0">
                <a:ea typeface="Calibri"/>
                <a:cs typeface="Calibri"/>
              </a:rPr>
              <a:t>Lopetus: Tiivistys ja sitoutuneisuuden osoittaminen (voit esimerkiksi mainita, että olisit halukas/valmis tulemaan työhaastatteluun ja kertomaan lisää itsestäsi).</a:t>
            </a:r>
          </a:p>
        </p:txBody>
      </p:sp>
    </p:spTree>
    <p:extLst>
      <p:ext uri="{BB962C8B-B14F-4D97-AF65-F5344CB8AC3E}">
        <p14:creationId xmlns:p14="http://schemas.microsoft.com/office/powerpoint/2010/main" val="117523048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30B5BAC-ADDD-ACAA-5C32-DB822A341C1B}"/>
            </a:ext>
          </a:extLst>
        </p:cNvPr>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AF19430F-9B2E-539D-6657-E16082933116}"/>
              </a:ext>
            </a:extLst>
          </p:cNvPr>
          <p:cNvSpPr>
            <a:spLocks noGrp="1"/>
          </p:cNvSpPr>
          <p:nvPr>
            <p:ph type="body" sz="quarter" idx="14"/>
          </p:nvPr>
        </p:nvSpPr>
        <p:spPr>
          <a:xfrm>
            <a:off x="1055689" y="2229035"/>
            <a:ext cx="4735511" cy="5011272"/>
          </a:xfrm>
        </p:spPr>
        <p:txBody>
          <a:bodyPr>
            <a:normAutofit/>
          </a:bodyPr>
          <a:lstStyle/>
          <a:p>
            <a:pPr marL="342900" indent="-342900">
              <a:buFont typeface="Arial" panose="020B0604020202020204" pitchFamily="34" charset="0"/>
              <a:buChar char="•"/>
            </a:pPr>
            <a:r>
              <a:rPr lang="fi-FI" sz="2400" dirty="0">
                <a:ea typeface="Calibri"/>
                <a:cs typeface="Calibri"/>
              </a:rPr>
              <a:t>CV keskittyy menneisyyteen – aiempaan työkokemukseen ja taitoihin, joita jo osaat. </a:t>
            </a:r>
          </a:p>
          <a:p>
            <a:pPr marL="342900" indent="-342900">
              <a:buFont typeface="Arial" panose="020B0604020202020204" pitchFamily="34" charset="0"/>
              <a:buChar char="•"/>
            </a:pPr>
            <a:r>
              <a:rPr lang="fi-FI" sz="2400" dirty="0">
                <a:ea typeface="Calibri"/>
                <a:cs typeface="Calibri"/>
              </a:rPr>
              <a:t>Työhakemus puolestaan suuntaa tulevaisuuteen – miksi olet hakemassa kyseiseen tehtävään ja miten osaamisesi peilautuu työnantajan toiveisiin = eli miten olet hyödyksi.</a:t>
            </a:r>
          </a:p>
          <a:p>
            <a:endParaRPr lang="fi-FI" dirty="0"/>
          </a:p>
        </p:txBody>
      </p:sp>
      <p:sp>
        <p:nvSpPr>
          <p:cNvPr id="3" name="Tekstin paikkamerkki 2">
            <a:extLst>
              <a:ext uri="{FF2B5EF4-FFF2-40B4-BE49-F238E27FC236}">
                <a16:creationId xmlns:a16="http://schemas.microsoft.com/office/drawing/2014/main" id="{2CACCBF7-2117-F7B3-6C34-78238EC25105}"/>
              </a:ext>
            </a:extLst>
          </p:cNvPr>
          <p:cNvSpPr>
            <a:spLocks noGrp="1"/>
          </p:cNvSpPr>
          <p:nvPr>
            <p:ph type="body" sz="quarter" idx="15"/>
          </p:nvPr>
        </p:nvSpPr>
        <p:spPr>
          <a:xfrm>
            <a:off x="1055689" y="263151"/>
            <a:ext cx="9325440" cy="2246967"/>
          </a:xfrm>
        </p:spPr>
        <p:txBody>
          <a:bodyPr/>
          <a:lstStyle/>
          <a:p>
            <a:r>
              <a:rPr lang="fi-FI" b="1" dirty="0">
                <a:highlight>
                  <a:srgbClr val="FEF4AF"/>
                </a:highlight>
              </a:rPr>
              <a:t>Mitä eroa on CV:llä </a:t>
            </a:r>
          </a:p>
          <a:p>
            <a:r>
              <a:rPr lang="fi-FI" b="1" dirty="0">
                <a:highlight>
                  <a:srgbClr val="FEF4AF"/>
                </a:highlight>
              </a:rPr>
              <a:t>ja hakemuskirjeellä?</a:t>
            </a:r>
          </a:p>
          <a:p>
            <a:endParaRPr lang="fi-FI" dirty="0">
              <a:highlight>
                <a:srgbClr val="FEF4AF"/>
              </a:highlight>
            </a:endParaRPr>
          </a:p>
        </p:txBody>
      </p:sp>
    </p:spTree>
    <p:extLst>
      <p:ext uri="{BB962C8B-B14F-4D97-AF65-F5344CB8AC3E}">
        <p14:creationId xmlns:p14="http://schemas.microsoft.com/office/powerpoint/2010/main" val="370232505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l="3000"/>
          </a:stretch>
        </a:blipFill>
        <a:effectLst/>
      </p:bgPr>
    </p:bg>
    <p:spTree>
      <p:nvGrpSpPr>
        <p:cNvPr id="1" name="">
          <a:extLst>
            <a:ext uri="{FF2B5EF4-FFF2-40B4-BE49-F238E27FC236}">
              <a16:creationId xmlns:a16="http://schemas.microsoft.com/office/drawing/2014/main" id="{4E21EB6B-4014-7E90-E795-5BB6377867F6}"/>
            </a:ext>
          </a:extLst>
        </p:cNvPr>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3B857420-9453-05E9-4F81-BEF2F9FB66F2}"/>
              </a:ext>
            </a:extLst>
          </p:cNvPr>
          <p:cNvSpPr>
            <a:spLocks noGrp="1"/>
          </p:cNvSpPr>
          <p:nvPr>
            <p:ph type="body" sz="quarter" idx="14"/>
          </p:nvPr>
        </p:nvSpPr>
        <p:spPr>
          <a:xfrm>
            <a:off x="1055689" y="2229035"/>
            <a:ext cx="4807229" cy="5011272"/>
          </a:xfrm>
        </p:spPr>
        <p:txBody>
          <a:bodyPr>
            <a:normAutofit/>
          </a:bodyPr>
          <a:lstStyle/>
          <a:p>
            <a:r>
              <a:rPr lang="fi-FI" dirty="0">
                <a:ea typeface="Calibri"/>
                <a:cs typeface="Calibri"/>
              </a:rPr>
              <a:t>Video-CV:ssä on hyvä kertoa millaista kokemusta ja osaamista itsellä on siltä alalta minne on hakeutumassa ja millaisia vahvuuksia kokee itsellään olevan työntekijänä. Omaa persoonaa saa ja kannattaa tuoda video-CV:ssä näkyviin.</a:t>
            </a:r>
            <a:br>
              <a:rPr lang="fi-FI" dirty="0">
                <a:ea typeface="Calibri"/>
                <a:cs typeface="Calibri"/>
              </a:rPr>
            </a:br>
            <a:endParaRPr lang="en-US" dirty="0">
              <a:ea typeface="Calibri"/>
              <a:cs typeface="Calibri"/>
            </a:endParaRPr>
          </a:p>
          <a:p>
            <a:pPr marL="342900" indent="-342900">
              <a:buFont typeface="Arial" panose="020B0604020202020204" pitchFamily="34" charset="0"/>
              <a:buChar char="•"/>
            </a:pPr>
            <a:r>
              <a:rPr lang="fi-FI" dirty="0">
                <a:ea typeface="Calibri"/>
                <a:cs typeface="Calibri"/>
              </a:rPr>
              <a:t>Simeonin vinkit: </a:t>
            </a:r>
            <a:br>
              <a:rPr lang="fi-FI" dirty="0">
                <a:ea typeface="Calibri"/>
                <a:cs typeface="Calibri"/>
              </a:rPr>
            </a:br>
            <a:r>
              <a:rPr lang="fi-FI" dirty="0">
                <a:ea typeface="Calibri"/>
                <a:cs typeface="Calibri"/>
                <a:hlinkClick r:id="rId3"/>
              </a:rPr>
              <a:t>Miten kuvata video-CV? | Simeon</a:t>
            </a:r>
            <a:endParaRPr lang="fi-FI" dirty="0">
              <a:ea typeface="Calibri"/>
              <a:cs typeface="Calibri"/>
            </a:endParaRPr>
          </a:p>
          <a:p>
            <a:pPr marL="342900" indent="-342900">
              <a:buFont typeface="Arial" panose="020B0604020202020204" pitchFamily="34" charset="0"/>
              <a:buChar char="•"/>
            </a:pPr>
            <a:r>
              <a:rPr lang="fi-FI" dirty="0">
                <a:ea typeface="Calibri"/>
                <a:cs typeface="Calibri"/>
                <a:hlinkClick r:id="rId4"/>
              </a:rPr>
              <a:t>Vinkit video-CV:n tekoon</a:t>
            </a:r>
            <a:endParaRPr lang="fi-FI" dirty="0">
              <a:ea typeface="Calibri"/>
              <a:cs typeface="Calibri"/>
            </a:endParaRPr>
          </a:p>
          <a:p>
            <a:endParaRPr lang="fi-FI" dirty="0"/>
          </a:p>
        </p:txBody>
      </p:sp>
      <p:sp>
        <p:nvSpPr>
          <p:cNvPr id="3" name="Tekstin paikkamerkki 2">
            <a:extLst>
              <a:ext uri="{FF2B5EF4-FFF2-40B4-BE49-F238E27FC236}">
                <a16:creationId xmlns:a16="http://schemas.microsoft.com/office/drawing/2014/main" id="{42C96430-83C9-EC09-B93D-98D558839692}"/>
              </a:ext>
            </a:extLst>
          </p:cNvPr>
          <p:cNvSpPr>
            <a:spLocks noGrp="1"/>
          </p:cNvSpPr>
          <p:nvPr>
            <p:ph type="body" sz="quarter" idx="15"/>
          </p:nvPr>
        </p:nvSpPr>
        <p:spPr>
          <a:xfrm>
            <a:off x="1055689" y="263151"/>
            <a:ext cx="9325440" cy="2246967"/>
          </a:xfrm>
        </p:spPr>
        <p:txBody>
          <a:bodyPr/>
          <a:lstStyle/>
          <a:p>
            <a:r>
              <a:rPr lang="fi-FI" b="1" dirty="0">
                <a:highlight>
                  <a:srgbClr val="FEF4AF"/>
                </a:highlight>
              </a:rPr>
              <a:t>Video-CV</a:t>
            </a:r>
          </a:p>
          <a:p>
            <a:endParaRPr lang="fi-FI" dirty="0">
              <a:highlight>
                <a:srgbClr val="FEF4AF"/>
              </a:highlight>
            </a:endParaRPr>
          </a:p>
        </p:txBody>
      </p:sp>
    </p:spTree>
    <p:extLst>
      <p:ext uri="{BB962C8B-B14F-4D97-AF65-F5344CB8AC3E}">
        <p14:creationId xmlns:p14="http://schemas.microsoft.com/office/powerpoint/2010/main" val="243335885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CA0DCDA-68DF-9821-F40F-CCAE8FB0E8A9}"/>
              </a:ext>
            </a:extLst>
          </p:cNvPr>
          <p:cNvSpPr>
            <a:spLocks noGrp="1"/>
          </p:cNvSpPr>
          <p:nvPr>
            <p:ph type="title"/>
          </p:nvPr>
        </p:nvSpPr>
        <p:spPr>
          <a:xfrm>
            <a:off x="1001901" y="2198359"/>
            <a:ext cx="4556217" cy="2086770"/>
          </a:xfrm>
        </p:spPr>
        <p:txBody>
          <a:bodyPr>
            <a:normAutofit/>
          </a:bodyPr>
          <a:lstStyle/>
          <a:p>
            <a:r>
              <a:rPr lang="fi-FI" b="1" dirty="0">
                <a:highlight>
                  <a:srgbClr val="FEF4AF"/>
                </a:highlight>
                <a:latin typeface="Tahoma" panose="020B0604030504040204" pitchFamily="34" charset="0"/>
                <a:ea typeface="Tahoma" panose="020B0604030504040204" pitchFamily="34" charset="0"/>
                <a:cs typeface="Tahoma" panose="020B0604030504040204" pitchFamily="34" charset="0"/>
              </a:rPr>
              <a:t>Kysymyksiä ja keskustelua työnhausta</a:t>
            </a:r>
          </a:p>
        </p:txBody>
      </p:sp>
      <p:sp>
        <p:nvSpPr>
          <p:cNvPr id="4" name="Kuvatekstisoikio 3">
            <a:extLst>
              <a:ext uri="{FF2B5EF4-FFF2-40B4-BE49-F238E27FC236}">
                <a16:creationId xmlns:a16="http://schemas.microsoft.com/office/drawing/2014/main" id="{AE0BCD4F-9F63-11B9-C533-15E5C2220FDD}"/>
              </a:ext>
            </a:extLst>
          </p:cNvPr>
          <p:cNvSpPr/>
          <p:nvPr/>
        </p:nvSpPr>
        <p:spPr>
          <a:xfrm>
            <a:off x="5558118" y="934335"/>
            <a:ext cx="5342965" cy="4069976"/>
          </a:xfrm>
          <a:prstGeom prst="wedgeEllipseCallout">
            <a:avLst/>
          </a:prstGeom>
          <a:solidFill>
            <a:srgbClr val="FEF4AF"/>
          </a:solidFill>
          <a:ln>
            <a:solidFill>
              <a:srgbClr val="FEF4A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21310" indent="-321310" algn="ctr"/>
            <a:r>
              <a:rPr lang="fi-FI" sz="3600" dirty="0" err="1">
                <a:solidFill>
                  <a:schemeClr val="tx1"/>
                </a:solidFill>
                <a:ea typeface="Calibri"/>
                <a:cs typeface="Calibri"/>
              </a:rPr>
              <a:t>Heräsiko</a:t>
            </a:r>
            <a:r>
              <a:rPr lang="fi-FI" sz="3600" dirty="0">
                <a:solidFill>
                  <a:schemeClr val="tx1"/>
                </a:solidFill>
                <a:ea typeface="Calibri"/>
                <a:cs typeface="Calibri"/>
              </a:rPr>
              <a:t> sinulle</a:t>
            </a:r>
          </a:p>
          <a:p>
            <a:pPr marL="321310" indent="-321310" algn="ctr"/>
            <a:r>
              <a:rPr lang="fi-FI" sz="3600" dirty="0">
                <a:solidFill>
                  <a:schemeClr val="tx1"/>
                </a:solidFill>
                <a:ea typeface="Calibri"/>
                <a:cs typeface="Calibri"/>
              </a:rPr>
              <a:t>jotain ajatuksia</a:t>
            </a:r>
          </a:p>
          <a:p>
            <a:pPr marL="321310" indent="-321310" algn="ctr"/>
            <a:r>
              <a:rPr lang="fi-FI" sz="3600" dirty="0">
                <a:solidFill>
                  <a:schemeClr val="tx1"/>
                </a:solidFill>
                <a:ea typeface="Calibri"/>
                <a:cs typeface="Calibri"/>
              </a:rPr>
              <a:t>tai kysyttävää</a:t>
            </a:r>
          </a:p>
          <a:p>
            <a:pPr marL="321310" indent="-321310" algn="ctr"/>
            <a:r>
              <a:rPr lang="fi-FI" sz="3600" dirty="0">
                <a:solidFill>
                  <a:schemeClr val="tx1"/>
                </a:solidFill>
                <a:ea typeface="Calibri"/>
                <a:cs typeface="Calibri"/>
              </a:rPr>
              <a:t>työnhausta?</a:t>
            </a:r>
            <a:endParaRPr lang="en-US" sz="2400" dirty="0">
              <a:solidFill>
                <a:schemeClr val="tx1"/>
              </a:solidFill>
              <a:ea typeface="Calibri"/>
              <a:cs typeface="Calibri"/>
            </a:endParaRPr>
          </a:p>
        </p:txBody>
      </p:sp>
    </p:spTree>
    <p:extLst>
      <p:ext uri="{BB962C8B-B14F-4D97-AF65-F5344CB8AC3E}">
        <p14:creationId xmlns:p14="http://schemas.microsoft.com/office/powerpoint/2010/main" val="83491865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EF4AF"/>
        </a:solidFill>
        <a:effectLst/>
      </p:bgPr>
    </p:bg>
    <p:spTree>
      <p:nvGrpSpPr>
        <p:cNvPr id="1" name="">
          <a:extLst>
            <a:ext uri="{FF2B5EF4-FFF2-40B4-BE49-F238E27FC236}">
              <a16:creationId xmlns:a16="http://schemas.microsoft.com/office/drawing/2014/main" id="{92791485-FCC7-42F3-2C20-08E51CB161D0}"/>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9BF0196D-7EAF-1F19-9113-CC342571367F}"/>
              </a:ext>
            </a:extLst>
          </p:cNvPr>
          <p:cNvSpPr>
            <a:spLocks noGrp="1"/>
          </p:cNvSpPr>
          <p:nvPr>
            <p:ph type="ctrTitle"/>
          </p:nvPr>
        </p:nvSpPr>
        <p:spPr/>
        <p:txBody>
          <a:bodyPr>
            <a:normAutofit/>
          </a:bodyPr>
          <a:lstStyle/>
          <a:p>
            <a:r>
              <a:rPr lang="fi-FI" sz="6000" b="1" dirty="0"/>
              <a:t>Kiitos </a:t>
            </a:r>
            <a:br>
              <a:rPr lang="fi-FI" sz="6000" b="1" dirty="0"/>
            </a:br>
            <a:r>
              <a:rPr lang="fi-FI" sz="6000" b="1" dirty="0"/>
              <a:t>osallistumisesta!</a:t>
            </a:r>
          </a:p>
        </p:txBody>
      </p:sp>
      <p:sp>
        <p:nvSpPr>
          <p:cNvPr id="4" name="Tekstiruutu 3">
            <a:extLst>
              <a:ext uri="{FF2B5EF4-FFF2-40B4-BE49-F238E27FC236}">
                <a16:creationId xmlns:a16="http://schemas.microsoft.com/office/drawing/2014/main" id="{20BE9A53-6B05-99AE-1E83-E70FF9576236}"/>
              </a:ext>
            </a:extLst>
          </p:cNvPr>
          <p:cNvSpPr txBox="1"/>
          <p:nvPr/>
        </p:nvSpPr>
        <p:spPr>
          <a:xfrm>
            <a:off x="6508376" y="842683"/>
            <a:ext cx="5074024" cy="1015663"/>
          </a:xfrm>
          <a:prstGeom prst="rect">
            <a:avLst/>
          </a:prstGeom>
          <a:noFill/>
        </p:spPr>
        <p:txBody>
          <a:bodyPr wrap="square">
            <a:spAutoFit/>
          </a:bodyPr>
          <a:lstStyle/>
          <a:p>
            <a:pPr marL="321310" indent="-321310" algn="r"/>
            <a:r>
              <a:rPr lang="fi-FI" sz="2000" b="1" dirty="0">
                <a:ea typeface="Calibri"/>
                <a:cs typeface="Calibri"/>
              </a:rPr>
              <a:t>Jos keräät palautteen, voit laittaa tähän esim. Palautekyselyn QR-koodin! </a:t>
            </a:r>
            <a:endParaRPr lang="en-US" sz="2000" dirty="0">
              <a:ea typeface="Calibri"/>
              <a:cs typeface="Calibri"/>
            </a:endParaRPr>
          </a:p>
        </p:txBody>
      </p:sp>
    </p:spTree>
    <p:extLst>
      <p:ext uri="{BB962C8B-B14F-4D97-AF65-F5344CB8AC3E}">
        <p14:creationId xmlns:p14="http://schemas.microsoft.com/office/powerpoint/2010/main" val="396022123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B549"/>
        </a:solidFill>
        <a:effectLst/>
      </p:bgPr>
    </p:bg>
    <p:spTree>
      <p:nvGrpSpPr>
        <p:cNvPr id="1" name="">
          <a:extLst>
            <a:ext uri="{FF2B5EF4-FFF2-40B4-BE49-F238E27FC236}">
              <a16:creationId xmlns:a16="http://schemas.microsoft.com/office/drawing/2014/main" id="{8AC33EEA-5323-C53F-DFC7-461DB6EB9336}"/>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09163244-8291-F865-1488-8B26DA9A59F9}"/>
              </a:ext>
            </a:extLst>
          </p:cNvPr>
          <p:cNvSpPr>
            <a:spLocks noGrp="1"/>
          </p:cNvSpPr>
          <p:nvPr>
            <p:ph type="ctrTitle"/>
          </p:nvPr>
        </p:nvSpPr>
        <p:spPr>
          <a:xfrm>
            <a:off x="1524000" y="2180492"/>
            <a:ext cx="9144000" cy="2497015"/>
          </a:xfrm>
        </p:spPr>
        <p:txBody>
          <a:bodyPr>
            <a:normAutofit fontScale="90000"/>
          </a:bodyPr>
          <a:lstStyle/>
          <a:p>
            <a:pPr marL="342900" indent="-342900"/>
            <a:r>
              <a:rPr lang="en-US" b="1" dirty="0">
                <a:ea typeface="Calibri"/>
                <a:cs typeface="Calibri"/>
              </a:rPr>
              <a:t>4. PAJAKERTA</a:t>
            </a:r>
            <a:br>
              <a:rPr lang="en-US" b="1" dirty="0">
                <a:ea typeface="Calibri"/>
                <a:cs typeface="Calibri"/>
              </a:rPr>
            </a:br>
            <a:r>
              <a:rPr lang="en-US" dirty="0" err="1">
                <a:ea typeface="Calibri"/>
                <a:cs typeface="Calibri"/>
              </a:rPr>
              <a:t>Työnhakua</a:t>
            </a:r>
            <a:r>
              <a:rPr lang="en-US" dirty="0">
                <a:ea typeface="Calibri"/>
                <a:cs typeface="Calibri"/>
              </a:rPr>
              <a:t> 2:</a:t>
            </a:r>
            <a:br>
              <a:rPr lang="en-US" dirty="0">
                <a:ea typeface="Calibri"/>
                <a:cs typeface="Calibri"/>
              </a:rPr>
            </a:br>
            <a:r>
              <a:rPr lang="en-US" dirty="0" err="1">
                <a:ea typeface="Calibri"/>
                <a:cs typeface="Calibri"/>
              </a:rPr>
              <a:t>työstämisen</a:t>
            </a:r>
            <a:r>
              <a:rPr lang="en-US" dirty="0">
                <a:ea typeface="Calibri"/>
                <a:cs typeface="Calibri"/>
              </a:rPr>
              <a:t> </a:t>
            </a:r>
            <a:r>
              <a:rPr lang="en-US" dirty="0" err="1">
                <a:ea typeface="Calibri"/>
                <a:cs typeface="Calibri"/>
              </a:rPr>
              <a:t>pajakerta</a:t>
            </a:r>
            <a:r>
              <a:rPr lang="en-US" dirty="0">
                <a:ea typeface="Calibri"/>
                <a:cs typeface="Calibri"/>
              </a:rPr>
              <a:t> </a:t>
            </a:r>
            <a:br>
              <a:rPr lang="en-US" dirty="0">
                <a:ea typeface="Calibri"/>
                <a:cs typeface="Calibri"/>
              </a:rPr>
            </a:br>
            <a:br>
              <a:rPr lang="en-US" dirty="0">
                <a:ea typeface="Calibri"/>
                <a:cs typeface="Calibri"/>
              </a:rPr>
            </a:br>
            <a:r>
              <a:rPr lang="en-US" dirty="0">
                <a:ea typeface="Calibri"/>
                <a:cs typeface="Calibri"/>
              </a:rPr>
              <a:t>(</a:t>
            </a:r>
            <a:r>
              <a:rPr lang="en-US" dirty="0" err="1">
                <a:ea typeface="Calibri"/>
                <a:cs typeface="Calibri"/>
              </a:rPr>
              <a:t>ei</a:t>
            </a:r>
            <a:r>
              <a:rPr lang="en-US" dirty="0">
                <a:ea typeface="Calibri"/>
                <a:cs typeface="Calibri"/>
              </a:rPr>
              <a:t> </a:t>
            </a:r>
            <a:r>
              <a:rPr lang="en-US" dirty="0" err="1">
                <a:ea typeface="Calibri"/>
                <a:cs typeface="Calibri"/>
              </a:rPr>
              <a:t>käytetä</a:t>
            </a:r>
            <a:r>
              <a:rPr lang="en-US" dirty="0">
                <a:ea typeface="Calibri"/>
                <a:cs typeface="Calibri"/>
              </a:rPr>
              <a:t> </a:t>
            </a:r>
            <a:r>
              <a:rPr lang="en-US" dirty="0" err="1">
                <a:ea typeface="Calibri"/>
                <a:cs typeface="Calibri"/>
              </a:rPr>
              <a:t>dioja</a:t>
            </a:r>
            <a:r>
              <a:rPr lang="en-US" dirty="0">
                <a:ea typeface="Calibri"/>
                <a:cs typeface="Calibri"/>
              </a:rPr>
              <a:t>)</a:t>
            </a:r>
            <a:br>
              <a:rPr lang="en-US" dirty="0">
                <a:ea typeface="Calibri"/>
                <a:cs typeface="Calibri"/>
              </a:rPr>
            </a:br>
            <a:endParaRPr lang="fi-FI" dirty="0"/>
          </a:p>
        </p:txBody>
      </p:sp>
    </p:spTree>
    <p:extLst>
      <p:ext uri="{BB962C8B-B14F-4D97-AF65-F5344CB8AC3E}">
        <p14:creationId xmlns:p14="http://schemas.microsoft.com/office/powerpoint/2010/main" val="395479919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6E4E65-F337-7F21-5634-B23EE421EF3B}"/>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3F4D8675-797B-9784-A441-1D00CD8765A2}"/>
              </a:ext>
            </a:extLst>
          </p:cNvPr>
          <p:cNvSpPr>
            <a:spLocks noGrp="1"/>
          </p:cNvSpPr>
          <p:nvPr>
            <p:ph type="title"/>
          </p:nvPr>
        </p:nvSpPr>
        <p:spPr/>
        <p:txBody>
          <a:bodyPr/>
          <a:lstStyle/>
          <a:p>
            <a:r>
              <a:rPr lang="fi-FI" b="1" dirty="0">
                <a:highlight>
                  <a:srgbClr val="FFB549"/>
                </a:highlight>
              </a:rPr>
              <a:t>Tehtävä</a:t>
            </a:r>
            <a:endParaRPr lang="fi-FI" dirty="0">
              <a:highlight>
                <a:srgbClr val="FFB549"/>
              </a:highlight>
            </a:endParaRPr>
          </a:p>
        </p:txBody>
      </p:sp>
      <p:sp>
        <p:nvSpPr>
          <p:cNvPr id="3" name="Tekstin paikkamerkki 2">
            <a:extLst>
              <a:ext uri="{FF2B5EF4-FFF2-40B4-BE49-F238E27FC236}">
                <a16:creationId xmlns:a16="http://schemas.microsoft.com/office/drawing/2014/main" id="{DBF89992-3173-6A87-3E78-F530CEF735E6}"/>
              </a:ext>
            </a:extLst>
          </p:cNvPr>
          <p:cNvSpPr>
            <a:spLocks noGrp="1"/>
          </p:cNvSpPr>
          <p:nvPr>
            <p:ph type="body" sz="quarter" idx="13"/>
          </p:nvPr>
        </p:nvSpPr>
        <p:spPr>
          <a:xfrm>
            <a:off x="1055687" y="2097088"/>
            <a:ext cx="6151937" cy="3657670"/>
          </a:xfrm>
        </p:spPr>
        <p:txBody>
          <a:bodyPr vert="horz" lIns="91440" tIns="45720" rIns="91440" bIns="45720" rtlCol="0" anchor="t">
            <a:normAutofit/>
          </a:bodyPr>
          <a:lstStyle/>
          <a:p>
            <a:pPr>
              <a:lnSpc>
                <a:spcPct val="100000"/>
              </a:lnSpc>
            </a:pPr>
            <a:r>
              <a:rPr lang="fi-FI" sz="2400" b="1" dirty="0"/>
              <a:t>Aihe: </a:t>
            </a:r>
            <a:r>
              <a:rPr lang="fi-FI" sz="2400" dirty="0"/>
              <a:t>CV:n teko, työhakemuksen laatiminen</a:t>
            </a:r>
            <a:br>
              <a:rPr lang="fi-FI" sz="2400" dirty="0"/>
            </a:br>
            <a:br>
              <a:rPr lang="fi-FI" sz="2400" dirty="0"/>
            </a:br>
            <a:r>
              <a:rPr lang="fi-FI" sz="2400" b="1" dirty="0"/>
              <a:t>Ennakkovalmistelut: </a:t>
            </a:r>
            <a:r>
              <a:rPr lang="fi-FI" sz="2400" dirty="0"/>
              <a:t>Varaa tarpeellinen määrä kannettavia tietokoneita, joissa on tarvittavat ohjelmat asennettuna (esim. </a:t>
            </a:r>
            <a:r>
              <a:rPr lang="fi-FI" sz="2400" dirty="0" err="1"/>
              <a:t>Canva</a:t>
            </a:r>
            <a:r>
              <a:rPr lang="fi-FI" sz="2400" dirty="0"/>
              <a:t>-ohjelmassa on paljon hyviä CV-pohjia). </a:t>
            </a:r>
            <a:br>
              <a:rPr lang="fi-FI" sz="2400" dirty="0"/>
            </a:br>
            <a:br>
              <a:rPr lang="fi-FI" sz="2400" dirty="0"/>
            </a:br>
            <a:r>
              <a:rPr lang="fi-FI" sz="2400" b="1" dirty="0"/>
              <a:t>Tarvittava aika: </a:t>
            </a:r>
            <a:r>
              <a:rPr lang="fi-FI" sz="2400" dirty="0"/>
              <a:t>Koko pajakerran aika</a:t>
            </a:r>
          </a:p>
        </p:txBody>
      </p:sp>
      <p:sp>
        <p:nvSpPr>
          <p:cNvPr id="4" name="Tekstin paikkamerkki 3">
            <a:extLst>
              <a:ext uri="{FF2B5EF4-FFF2-40B4-BE49-F238E27FC236}">
                <a16:creationId xmlns:a16="http://schemas.microsoft.com/office/drawing/2014/main" id="{49CE5029-982D-829A-1E26-7D4B10370061}"/>
              </a:ext>
            </a:extLst>
          </p:cNvPr>
          <p:cNvSpPr>
            <a:spLocks noGrp="1"/>
          </p:cNvSpPr>
          <p:nvPr>
            <p:ph type="body" sz="quarter" idx="14"/>
          </p:nvPr>
        </p:nvSpPr>
        <p:spPr>
          <a:xfrm>
            <a:off x="7424925" y="2097088"/>
            <a:ext cx="3711388" cy="1561942"/>
          </a:xfrm>
          <a:ln w="38100">
            <a:solidFill>
              <a:schemeClr val="accent1"/>
            </a:solidFill>
          </a:ln>
        </p:spPr>
        <p:txBody>
          <a:bodyPr/>
          <a:lstStyle/>
          <a:p>
            <a:pPr marL="0" indent="0">
              <a:buNone/>
            </a:pPr>
            <a:r>
              <a:rPr lang="fi-FI" sz="2400" b="1" dirty="0"/>
              <a:t>Tehtävä: </a:t>
            </a:r>
          </a:p>
          <a:p>
            <a:pPr marL="0" indent="0">
              <a:buNone/>
            </a:pPr>
            <a:r>
              <a:rPr lang="fi-FI" sz="2400" dirty="0"/>
              <a:t>Työhakemuksen tekeminen ja työnhaku</a:t>
            </a:r>
            <a:br>
              <a:rPr lang="fi-FI" sz="2400" dirty="0"/>
            </a:br>
            <a:endParaRPr lang="fi-FI" sz="2400" dirty="0"/>
          </a:p>
        </p:txBody>
      </p:sp>
    </p:spTree>
    <p:extLst>
      <p:ext uri="{BB962C8B-B14F-4D97-AF65-F5344CB8AC3E}">
        <p14:creationId xmlns:p14="http://schemas.microsoft.com/office/powerpoint/2010/main" val="148873311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D6EFCC"/>
        </a:solidFill>
        <a:effectLst/>
      </p:bgPr>
    </p:bg>
    <p:spTree>
      <p:nvGrpSpPr>
        <p:cNvPr id="1" name="">
          <a:extLst>
            <a:ext uri="{FF2B5EF4-FFF2-40B4-BE49-F238E27FC236}">
              <a16:creationId xmlns:a16="http://schemas.microsoft.com/office/drawing/2014/main" id="{78B42FAB-73CF-5832-4B7C-30FBAC5DE0D0}"/>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E5720731-E6A3-607C-65B9-413374764C36}"/>
              </a:ext>
            </a:extLst>
          </p:cNvPr>
          <p:cNvSpPr>
            <a:spLocks noGrp="1"/>
          </p:cNvSpPr>
          <p:nvPr>
            <p:ph type="ctrTitle"/>
          </p:nvPr>
        </p:nvSpPr>
        <p:spPr>
          <a:xfrm>
            <a:off x="1524000" y="2180492"/>
            <a:ext cx="9144000" cy="2497015"/>
          </a:xfrm>
        </p:spPr>
        <p:txBody>
          <a:bodyPr>
            <a:normAutofit/>
          </a:bodyPr>
          <a:lstStyle/>
          <a:p>
            <a:pPr marL="342900" indent="-342900"/>
            <a:r>
              <a:rPr lang="en-US" b="1" dirty="0">
                <a:ea typeface="Calibri"/>
                <a:cs typeface="Calibri"/>
              </a:rPr>
              <a:t>5. PAJAKERTA</a:t>
            </a:r>
            <a:br>
              <a:rPr lang="en-US" b="1" dirty="0">
                <a:ea typeface="Calibri"/>
                <a:cs typeface="Calibri"/>
              </a:rPr>
            </a:br>
            <a:r>
              <a:rPr lang="en-US" dirty="0" err="1">
                <a:ea typeface="Calibri"/>
                <a:cs typeface="Calibri"/>
              </a:rPr>
              <a:t>Työelämässä</a:t>
            </a:r>
            <a:r>
              <a:rPr lang="en-US" dirty="0">
                <a:ea typeface="Calibri"/>
                <a:cs typeface="Calibri"/>
              </a:rPr>
              <a:t> </a:t>
            </a:r>
            <a:r>
              <a:rPr lang="en-US" dirty="0" err="1">
                <a:ea typeface="Calibri"/>
                <a:cs typeface="Calibri"/>
              </a:rPr>
              <a:t>toimiminen</a:t>
            </a:r>
            <a:r>
              <a:rPr lang="en-US" dirty="0">
                <a:ea typeface="Calibri"/>
                <a:cs typeface="Calibri"/>
              </a:rPr>
              <a:t> 1</a:t>
            </a:r>
            <a:endParaRPr lang="fi-FI" dirty="0"/>
          </a:p>
        </p:txBody>
      </p:sp>
    </p:spTree>
    <p:extLst>
      <p:ext uri="{BB962C8B-B14F-4D97-AF65-F5344CB8AC3E}">
        <p14:creationId xmlns:p14="http://schemas.microsoft.com/office/powerpoint/2010/main" val="336550075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E586B0-4B97-1DF4-E1C5-6366B495A63D}"/>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1796E3E8-193D-E469-53D3-441614D6786F}"/>
              </a:ext>
            </a:extLst>
          </p:cNvPr>
          <p:cNvSpPr>
            <a:spLocks noGrp="1"/>
          </p:cNvSpPr>
          <p:nvPr>
            <p:ph type="title"/>
          </p:nvPr>
        </p:nvSpPr>
        <p:spPr/>
        <p:txBody>
          <a:bodyPr>
            <a:normAutofit fontScale="90000"/>
          </a:bodyPr>
          <a:lstStyle/>
          <a:p>
            <a:r>
              <a:rPr lang="fi-FI" b="1" dirty="0">
                <a:highlight>
                  <a:srgbClr val="D6EFCC"/>
                </a:highlight>
                <a:ea typeface="Calibri"/>
                <a:cs typeface="Calibri"/>
              </a:rPr>
              <a:t>Tervetuloa valmennuspajaan!</a:t>
            </a:r>
            <a:br>
              <a:rPr lang="fi-FI" b="1" dirty="0">
                <a:highlight>
                  <a:srgbClr val="FEF4AF"/>
                </a:highlight>
              </a:rPr>
            </a:br>
            <a:endParaRPr lang="fi-FI" dirty="0"/>
          </a:p>
        </p:txBody>
      </p:sp>
      <p:sp>
        <p:nvSpPr>
          <p:cNvPr id="3" name="Tekstin paikkamerkki 2">
            <a:extLst>
              <a:ext uri="{FF2B5EF4-FFF2-40B4-BE49-F238E27FC236}">
                <a16:creationId xmlns:a16="http://schemas.microsoft.com/office/drawing/2014/main" id="{8C7346C5-917A-C68B-CF86-15B980529B65}"/>
              </a:ext>
            </a:extLst>
          </p:cNvPr>
          <p:cNvSpPr>
            <a:spLocks noGrp="1"/>
          </p:cNvSpPr>
          <p:nvPr>
            <p:ph type="body" sz="quarter" idx="13"/>
          </p:nvPr>
        </p:nvSpPr>
        <p:spPr>
          <a:xfrm>
            <a:off x="1055689" y="1828147"/>
            <a:ext cx="9504362" cy="3796816"/>
          </a:xfrm>
        </p:spPr>
        <p:txBody>
          <a:bodyPr>
            <a:normAutofit/>
          </a:bodyPr>
          <a:lstStyle/>
          <a:p>
            <a:pPr>
              <a:lnSpc>
                <a:spcPct val="90000"/>
              </a:lnSpc>
            </a:pPr>
            <a:r>
              <a:rPr lang="fi-FI" sz="2400" b="1" dirty="0">
                <a:ea typeface="Calibri"/>
                <a:cs typeface="Calibri"/>
              </a:rPr>
              <a:t>Tänään teemana työhaastattelut ja työntekijän oikeudet ja velvollisuudet</a:t>
            </a:r>
            <a:br>
              <a:rPr lang="fi-FI" sz="2400" b="1" dirty="0">
                <a:ea typeface="Calibri"/>
                <a:cs typeface="Calibri"/>
              </a:rPr>
            </a:br>
            <a:br>
              <a:rPr lang="fi-FI" sz="2400" b="1" dirty="0">
                <a:ea typeface="Calibri"/>
                <a:cs typeface="Calibri"/>
              </a:rPr>
            </a:br>
            <a:r>
              <a:rPr lang="fi-FI" sz="2400" dirty="0">
                <a:ea typeface="Calibri"/>
                <a:cs typeface="Calibri"/>
              </a:rPr>
              <a:t>Teemoina tänään:</a:t>
            </a:r>
            <a:endParaRPr lang="en-US" sz="2400" dirty="0">
              <a:ea typeface="Calibri"/>
              <a:cs typeface="Calibri"/>
            </a:endParaRPr>
          </a:p>
          <a:p>
            <a:pPr marL="342900" indent="-342900">
              <a:lnSpc>
                <a:spcPct val="90000"/>
              </a:lnSpc>
              <a:buFont typeface="Arial" panose="020B0604020202020204" pitchFamily="34" charset="0"/>
              <a:buChar char="•"/>
            </a:pPr>
            <a:r>
              <a:rPr lang="fi-FI" sz="2400" dirty="0">
                <a:ea typeface="Calibri"/>
                <a:cs typeface="Calibri"/>
              </a:rPr>
              <a:t>Miten onnistua työhaastatteluissa ja miten valmistautua niihin?</a:t>
            </a:r>
          </a:p>
          <a:p>
            <a:pPr marL="342900" indent="-342900">
              <a:lnSpc>
                <a:spcPct val="90000"/>
              </a:lnSpc>
              <a:buFont typeface="Arial" panose="020B0604020202020204" pitchFamily="34" charset="0"/>
              <a:buChar char="•"/>
            </a:pPr>
            <a:r>
              <a:rPr lang="fi-FI" sz="2400" dirty="0">
                <a:ea typeface="Calibri"/>
                <a:cs typeface="Calibri"/>
              </a:rPr>
              <a:t>Minkä tyyppisiä työhaastatteluita tällä hetkellä on? </a:t>
            </a:r>
          </a:p>
          <a:p>
            <a:pPr marL="342900" indent="-342900">
              <a:lnSpc>
                <a:spcPct val="90000"/>
              </a:lnSpc>
              <a:buFont typeface="Arial" panose="020B0604020202020204" pitchFamily="34" charset="0"/>
              <a:buChar char="•"/>
            </a:pPr>
            <a:r>
              <a:rPr lang="fi-FI" sz="2400" dirty="0">
                <a:ea typeface="Calibri"/>
                <a:cs typeface="Calibri"/>
              </a:rPr>
              <a:t>Mitkä ovat työntekijän oikeudet ja velvollisuudet?</a:t>
            </a:r>
          </a:p>
          <a:p>
            <a:pPr marL="342900" indent="-342900">
              <a:lnSpc>
                <a:spcPct val="90000"/>
              </a:lnSpc>
              <a:buFont typeface="Arial" panose="020B0604020202020204" pitchFamily="34" charset="0"/>
              <a:buChar char="•"/>
            </a:pPr>
            <a:r>
              <a:rPr lang="fi-FI" sz="2400" dirty="0">
                <a:ea typeface="Calibri"/>
                <a:cs typeface="Calibri"/>
              </a:rPr>
              <a:t>Mitä työsopimus sisältää?</a:t>
            </a:r>
            <a:br>
              <a:rPr lang="fi-FI" sz="2400" dirty="0">
                <a:ea typeface="Calibri"/>
                <a:cs typeface="Calibri"/>
              </a:rPr>
            </a:br>
            <a:endParaRPr lang="fi-FI" sz="2400" dirty="0">
              <a:ea typeface="Calibri"/>
              <a:cs typeface="Calibri"/>
            </a:endParaRPr>
          </a:p>
        </p:txBody>
      </p:sp>
    </p:spTree>
    <p:extLst>
      <p:ext uri="{BB962C8B-B14F-4D97-AF65-F5344CB8AC3E}">
        <p14:creationId xmlns:p14="http://schemas.microsoft.com/office/powerpoint/2010/main" val="286501591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47D6C6-0F76-8C0C-B931-B31FCAA38247}"/>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16BC4737-E9CA-324B-E482-047D4FEBD2C7}"/>
              </a:ext>
            </a:extLst>
          </p:cNvPr>
          <p:cNvSpPr>
            <a:spLocks noGrp="1"/>
          </p:cNvSpPr>
          <p:nvPr>
            <p:ph type="title"/>
          </p:nvPr>
        </p:nvSpPr>
        <p:spPr/>
        <p:txBody>
          <a:bodyPr/>
          <a:lstStyle/>
          <a:p>
            <a:r>
              <a:rPr lang="fi-FI" b="1" dirty="0">
                <a:highlight>
                  <a:srgbClr val="D6EFCC"/>
                </a:highlight>
              </a:rPr>
              <a:t>Tehtävä</a:t>
            </a:r>
            <a:endParaRPr lang="fi-FI" dirty="0">
              <a:highlight>
                <a:srgbClr val="D6EFCC"/>
              </a:highlight>
            </a:endParaRPr>
          </a:p>
        </p:txBody>
      </p:sp>
      <p:sp>
        <p:nvSpPr>
          <p:cNvPr id="3" name="Tekstin paikkamerkki 2">
            <a:extLst>
              <a:ext uri="{FF2B5EF4-FFF2-40B4-BE49-F238E27FC236}">
                <a16:creationId xmlns:a16="http://schemas.microsoft.com/office/drawing/2014/main" id="{E098B20A-EB08-9D56-76D3-E0C2FFDCDB3C}"/>
              </a:ext>
            </a:extLst>
          </p:cNvPr>
          <p:cNvSpPr>
            <a:spLocks noGrp="1"/>
          </p:cNvSpPr>
          <p:nvPr>
            <p:ph type="body" sz="quarter" idx="13"/>
          </p:nvPr>
        </p:nvSpPr>
        <p:spPr>
          <a:xfrm>
            <a:off x="1055688" y="2097088"/>
            <a:ext cx="4878948" cy="3657670"/>
          </a:xfrm>
        </p:spPr>
        <p:txBody>
          <a:bodyPr>
            <a:normAutofit fontScale="92500" lnSpcReduction="10000"/>
          </a:bodyPr>
          <a:lstStyle/>
          <a:p>
            <a:pPr>
              <a:lnSpc>
                <a:spcPct val="100000"/>
              </a:lnSpc>
            </a:pPr>
            <a:r>
              <a:rPr lang="fi-FI" sz="2400" b="1" dirty="0"/>
              <a:t>Aihe: </a:t>
            </a:r>
            <a:r>
              <a:rPr lang="fi-FI" sz="2400" dirty="0"/>
              <a:t>Työhaastattelussa onnistuminen</a:t>
            </a:r>
            <a:br>
              <a:rPr lang="fi-FI" sz="2400" dirty="0"/>
            </a:br>
            <a:br>
              <a:rPr lang="fi-FI" sz="2400" dirty="0"/>
            </a:br>
            <a:r>
              <a:rPr lang="fi-FI" sz="2400" b="1" dirty="0"/>
              <a:t>Ennakkovalmistelut: </a:t>
            </a:r>
            <a:r>
              <a:rPr lang="fi-FI" sz="2400" dirty="0"/>
              <a:t>Varmista, että kaikilla osallistujilla on puhelimet </a:t>
            </a:r>
            <a:r>
              <a:rPr lang="fi-FI" sz="2400" dirty="0" err="1"/>
              <a:t>käytössään.Luo</a:t>
            </a:r>
            <a:r>
              <a:rPr lang="fi-FI" sz="2400" dirty="0"/>
              <a:t> sanapilvi alustalle ja tuo QR-koodi dialle. </a:t>
            </a:r>
            <a:br>
              <a:rPr lang="fi-FI" sz="2400" dirty="0"/>
            </a:br>
            <a:br>
              <a:rPr lang="fi-FI" sz="2400" dirty="0"/>
            </a:br>
            <a:r>
              <a:rPr lang="fi-FI" sz="2400" b="1" dirty="0"/>
              <a:t>Tarvittava aika: </a:t>
            </a:r>
            <a:r>
              <a:rPr lang="fi-FI" sz="2400" dirty="0"/>
              <a:t>5-15 minuuttia osallistujamäärästä riippuen</a:t>
            </a:r>
            <a:br>
              <a:rPr lang="fi-FI" sz="2400" dirty="0"/>
            </a:br>
            <a:endParaRPr lang="fi-FI" sz="2400" dirty="0"/>
          </a:p>
        </p:txBody>
      </p:sp>
      <p:sp>
        <p:nvSpPr>
          <p:cNvPr id="4" name="Tekstin paikkamerkki 3">
            <a:extLst>
              <a:ext uri="{FF2B5EF4-FFF2-40B4-BE49-F238E27FC236}">
                <a16:creationId xmlns:a16="http://schemas.microsoft.com/office/drawing/2014/main" id="{BC58279E-F904-94F2-D62B-34A4BDBC7D9E}"/>
              </a:ext>
            </a:extLst>
          </p:cNvPr>
          <p:cNvSpPr>
            <a:spLocks noGrp="1"/>
          </p:cNvSpPr>
          <p:nvPr>
            <p:ph type="body" sz="quarter" idx="14"/>
          </p:nvPr>
        </p:nvSpPr>
        <p:spPr>
          <a:xfrm>
            <a:off x="6257366" y="799212"/>
            <a:ext cx="4878948" cy="4760912"/>
          </a:xfrm>
          <a:ln w="38100">
            <a:solidFill>
              <a:srgbClr val="D6EFCC"/>
            </a:solidFill>
          </a:ln>
        </p:spPr>
        <p:txBody>
          <a:bodyPr/>
          <a:lstStyle/>
          <a:p>
            <a:pPr marL="0" indent="0">
              <a:buNone/>
            </a:pPr>
            <a:r>
              <a:rPr lang="fi-FI" sz="2400" b="1" dirty="0"/>
              <a:t>Tehtävä: </a:t>
            </a:r>
          </a:p>
          <a:p>
            <a:pPr marL="0" indent="0">
              <a:buNone/>
            </a:pPr>
            <a:r>
              <a:rPr lang="fi-FI" sz="2400" dirty="0"/>
              <a:t>Osallistujat vastaavat sanapilvessä kysymyksiin: </a:t>
            </a:r>
          </a:p>
          <a:p>
            <a:r>
              <a:rPr lang="fi-FI" sz="2400" dirty="0"/>
              <a:t>Miten onnistun työhaastattelussa?</a:t>
            </a:r>
          </a:p>
          <a:p>
            <a:r>
              <a:rPr lang="fi-FI" sz="2400" dirty="0"/>
              <a:t>Miten valmistautua työhaastatteluun?</a:t>
            </a:r>
          </a:p>
          <a:p>
            <a:pPr marL="0" indent="0">
              <a:buNone/>
            </a:pPr>
            <a:r>
              <a:rPr lang="fi-FI" sz="2400" dirty="0"/>
              <a:t>Sanapilveen kirjoitetut ajatukset puretaan yhdessä ohjaajavetoisesti ja niistä käydään keskustelua.</a:t>
            </a:r>
            <a:br>
              <a:rPr lang="fi-FI" sz="2400" dirty="0"/>
            </a:br>
            <a:endParaRPr lang="fi-FI" sz="2400" dirty="0"/>
          </a:p>
        </p:txBody>
      </p:sp>
    </p:spTree>
    <p:extLst>
      <p:ext uri="{BB962C8B-B14F-4D97-AF65-F5344CB8AC3E}">
        <p14:creationId xmlns:p14="http://schemas.microsoft.com/office/powerpoint/2010/main" val="58289793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A5D2BA-13CB-FBC1-7F1C-967CF09958DB}"/>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EDE97D52-9DB2-9FF1-547C-596045447FB8}"/>
              </a:ext>
            </a:extLst>
          </p:cNvPr>
          <p:cNvSpPr>
            <a:spLocks noGrp="1"/>
          </p:cNvSpPr>
          <p:nvPr>
            <p:ph type="title"/>
          </p:nvPr>
        </p:nvSpPr>
        <p:spPr/>
        <p:txBody>
          <a:bodyPr/>
          <a:lstStyle/>
          <a:p>
            <a:r>
              <a:rPr lang="fi-FI" b="1" dirty="0">
                <a:highlight>
                  <a:srgbClr val="D6EFCC"/>
                </a:highlight>
              </a:rPr>
              <a:t>Sukelletaan teemaan sanapilven avulla </a:t>
            </a:r>
            <a:endParaRPr lang="fi-FI" dirty="0">
              <a:highlight>
                <a:srgbClr val="D6EFCC"/>
              </a:highlight>
            </a:endParaRPr>
          </a:p>
        </p:txBody>
      </p:sp>
      <p:sp>
        <p:nvSpPr>
          <p:cNvPr id="3" name="Tekstin paikkamerkki 2">
            <a:extLst>
              <a:ext uri="{FF2B5EF4-FFF2-40B4-BE49-F238E27FC236}">
                <a16:creationId xmlns:a16="http://schemas.microsoft.com/office/drawing/2014/main" id="{267DCFBC-FCB2-49E7-544B-559ADE346027}"/>
              </a:ext>
            </a:extLst>
          </p:cNvPr>
          <p:cNvSpPr>
            <a:spLocks noGrp="1"/>
          </p:cNvSpPr>
          <p:nvPr>
            <p:ph type="body" sz="quarter" idx="13"/>
          </p:nvPr>
        </p:nvSpPr>
        <p:spPr>
          <a:xfrm>
            <a:off x="1055688" y="2097088"/>
            <a:ext cx="4878948" cy="3657670"/>
          </a:xfrm>
        </p:spPr>
        <p:txBody>
          <a:bodyPr vert="horz" lIns="91440" tIns="45720" rIns="91440" bIns="45720" rtlCol="0" anchor="t">
            <a:normAutofit/>
          </a:bodyPr>
          <a:lstStyle/>
          <a:p>
            <a:pPr marL="342900" indent="-342900">
              <a:lnSpc>
                <a:spcPct val="100000"/>
              </a:lnSpc>
              <a:buChar char="•"/>
            </a:pPr>
            <a:r>
              <a:rPr lang="fi-FI" sz="2400" dirty="0"/>
              <a:t>Miten onnistun työhaastattelussa?</a:t>
            </a:r>
            <a:endParaRPr lang="en-US"/>
          </a:p>
          <a:p>
            <a:pPr marL="342900" indent="-342900">
              <a:lnSpc>
                <a:spcPct val="100000"/>
              </a:lnSpc>
              <a:buChar char="•"/>
            </a:pPr>
            <a:r>
              <a:rPr lang="fi-FI" sz="2400" dirty="0"/>
              <a:t>Miten valmistaudun työhaastatteluun?</a:t>
            </a:r>
            <a:endParaRPr lang="fi-FI" sz="2400" dirty="0">
              <a:ea typeface="Tahoma"/>
              <a:cs typeface="Tahoma"/>
            </a:endParaRPr>
          </a:p>
          <a:p>
            <a:pPr>
              <a:lnSpc>
                <a:spcPct val="100000"/>
              </a:lnSpc>
            </a:pPr>
            <a:br>
              <a:rPr lang="fi-FI" sz="2400" dirty="0"/>
            </a:br>
            <a:endParaRPr lang="fi-FI" sz="2400" dirty="0"/>
          </a:p>
        </p:txBody>
      </p:sp>
      <p:sp>
        <p:nvSpPr>
          <p:cNvPr id="6" name="Tekstin paikkamerkki 5">
            <a:extLst>
              <a:ext uri="{FF2B5EF4-FFF2-40B4-BE49-F238E27FC236}">
                <a16:creationId xmlns:a16="http://schemas.microsoft.com/office/drawing/2014/main" id="{84E73149-2205-E494-4A29-A2333C043D14}"/>
              </a:ext>
            </a:extLst>
          </p:cNvPr>
          <p:cNvSpPr>
            <a:spLocks noGrp="1"/>
          </p:cNvSpPr>
          <p:nvPr>
            <p:ph type="body" sz="quarter" idx="14"/>
          </p:nvPr>
        </p:nvSpPr>
        <p:spPr/>
        <p:txBody>
          <a:bodyPr vert="horz" lIns="91440" tIns="45720" rIns="91440" bIns="45720" rtlCol="0" anchor="t">
            <a:noAutofit/>
          </a:bodyPr>
          <a:lstStyle/>
          <a:p>
            <a:r>
              <a:rPr lang="fi-FI" sz="2400" dirty="0"/>
              <a:t>Tarkemmat kysymykset sanapilvessä (tähän voi laittaa  qr-koodin)</a:t>
            </a:r>
            <a:endParaRPr lang="fi-FI" sz="2400">
              <a:ea typeface="Tahoma"/>
              <a:cs typeface="Tahoma"/>
            </a:endParaRPr>
          </a:p>
        </p:txBody>
      </p:sp>
    </p:spTree>
    <p:extLst>
      <p:ext uri="{BB962C8B-B14F-4D97-AF65-F5344CB8AC3E}">
        <p14:creationId xmlns:p14="http://schemas.microsoft.com/office/powerpoint/2010/main" val="338829656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3A0BB3-7472-E075-92FD-47B1D5713135}"/>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AABF7925-6D5D-6723-30DD-2187C1CADF3E}"/>
              </a:ext>
            </a:extLst>
          </p:cNvPr>
          <p:cNvSpPr>
            <a:spLocks noGrp="1"/>
          </p:cNvSpPr>
          <p:nvPr>
            <p:ph type="title"/>
          </p:nvPr>
        </p:nvSpPr>
        <p:spPr/>
        <p:txBody>
          <a:bodyPr/>
          <a:lstStyle/>
          <a:p>
            <a:r>
              <a:rPr lang="fi-FI" b="1" dirty="0">
                <a:highlight>
                  <a:srgbClr val="D6EFCC"/>
                </a:highlight>
              </a:rPr>
              <a:t>Erilaisia työhaastatteluita</a:t>
            </a:r>
            <a:endParaRPr lang="fi-FI" dirty="0">
              <a:highlight>
                <a:srgbClr val="D6EFCC"/>
              </a:highlight>
            </a:endParaRPr>
          </a:p>
        </p:txBody>
      </p:sp>
      <p:sp>
        <p:nvSpPr>
          <p:cNvPr id="3" name="Tekstin paikkamerkki 2">
            <a:extLst>
              <a:ext uri="{FF2B5EF4-FFF2-40B4-BE49-F238E27FC236}">
                <a16:creationId xmlns:a16="http://schemas.microsoft.com/office/drawing/2014/main" id="{958EFCDE-4BFC-C8E9-C136-144BD0AE29CE}"/>
              </a:ext>
            </a:extLst>
          </p:cNvPr>
          <p:cNvSpPr>
            <a:spLocks noGrp="1"/>
          </p:cNvSpPr>
          <p:nvPr>
            <p:ph type="body" sz="quarter" idx="13"/>
          </p:nvPr>
        </p:nvSpPr>
        <p:spPr>
          <a:xfrm>
            <a:off x="1055687" y="2097088"/>
            <a:ext cx="10203983" cy="3657670"/>
          </a:xfrm>
        </p:spPr>
        <p:txBody>
          <a:bodyPr vert="horz" lIns="91440" tIns="45720" rIns="91440" bIns="45720" rtlCol="0" anchor="t">
            <a:normAutofit/>
          </a:bodyPr>
          <a:lstStyle/>
          <a:p>
            <a:pPr marL="342900" indent="-342900">
              <a:lnSpc>
                <a:spcPct val="100000"/>
              </a:lnSpc>
              <a:buFont typeface="Arial" panose="020B0604020202020204" pitchFamily="34" charset="0"/>
              <a:buChar char="•"/>
            </a:pPr>
            <a:r>
              <a:rPr lang="fi-FI" sz="2400" dirty="0"/>
              <a:t>Yksilöhaastattelu</a:t>
            </a:r>
          </a:p>
          <a:p>
            <a:pPr marL="342900" indent="-342900">
              <a:lnSpc>
                <a:spcPct val="100000"/>
              </a:lnSpc>
              <a:buFont typeface="Arial" panose="020B0604020202020204" pitchFamily="34" charset="0"/>
              <a:buChar char="•"/>
            </a:pPr>
            <a:r>
              <a:rPr lang="fi-FI" sz="2400" dirty="0"/>
              <a:t>Ryhmähaastattelu</a:t>
            </a:r>
          </a:p>
          <a:p>
            <a:pPr marL="342900" indent="-342900">
              <a:lnSpc>
                <a:spcPct val="100000"/>
              </a:lnSpc>
              <a:buFont typeface="Arial" panose="020B0604020202020204" pitchFamily="34" charset="0"/>
              <a:buChar char="•"/>
            </a:pPr>
            <a:r>
              <a:rPr lang="fi-FI" sz="2400" dirty="0"/>
              <a:t>Videohaastattelu</a:t>
            </a:r>
          </a:p>
          <a:p>
            <a:pPr marL="342900" indent="-342900">
              <a:lnSpc>
                <a:spcPct val="100000"/>
              </a:lnSpc>
              <a:buFont typeface="Arial" panose="020B0604020202020204" pitchFamily="34" charset="0"/>
              <a:buChar char="•"/>
            </a:pPr>
            <a:r>
              <a:rPr lang="fi-FI" sz="2400" dirty="0"/>
              <a:t>Puhelinhaastattelu</a:t>
            </a:r>
          </a:p>
          <a:p>
            <a:pPr>
              <a:lnSpc>
                <a:spcPct val="100000"/>
              </a:lnSpc>
            </a:pPr>
            <a:endParaRPr lang="fi-FI" sz="2000" dirty="0"/>
          </a:p>
          <a:p>
            <a:pPr>
              <a:lnSpc>
                <a:spcPct val="100000"/>
              </a:lnSpc>
            </a:pPr>
            <a:r>
              <a:rPr lang="fi-FI" sz="2400" dirty="0"/>
              <a:t>Mitä ajatuksia nämä sinussa herättävät?</a:t>
            </a:r>
            <a:endParaRPr lang="fi-FI" sz="2400" dirty="0">
              <a:ea typeface="Tahoma"/>
              <a:cs typeface="Tahoma"/>
            </a:endParaRPr>
          </a:p>
          <a:p>
            <a:pPr>
              <a:lnSpc>
                <a:spcPct val="100000"/>
              </a:lnSpc>
            </a:pPr>
            <a:r>
              <a:rPr lang="fi-FI" sz="2400" dirty="0"/>
              <a:t>Miten kuhunkin haastatteluun on hyvä valmistautua?</a:t>
            </a:r>
            <a:endParaRPr lang="fi-FI" sz="2400" dirty="0">
              <a:ea typeface="Tahoma"/>
              <a:cs typeface="Tahoma"/>
            </a:endParaRPr>
          </a:p>
        </p:txBody>
      </p:sp>
    </p:spTree>
    <p:extLst>
      <p:ext uri="{BB962C8B-B14F-4D97-AF65-F5344CB8AC3E}">
        <p14:creationId xmlns:p14="http://schemas.microsoft.com/office/powerpoint/2010/main" val="35004938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35199F-755E-D108-0551-75049B0DD90D}"/>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AF5D8E1B-B3B5-6FDC-56D9-DB1F161D0E51}"/>
              </a:ext>
            </a:extLst>
          </p:cNvPr>
          <p:cNvSpPr>
            <a:spLocks noGrp="1"/>
          </p:cNvSpPr>
          <p:nvPr>
            <p:ph type="title"/>
          </p:nvPr>
        </p:nvSpPr>
        <p:spPr/>
        <p:txBody>
          <a:bodyPr/>
          <a:lstStyle/>
          <a:p>
            <a:r>
              <a:rPr lang="fi-FI" b="1" dirty="0">
                <a:highlight>
                  <a:srgbClr val="D6EFCC"/>
                </a:highlight>
              </a:rPr>
              <a:t>Muistilista työhaastatteluun</a:t>
            </a:r>
            <a:endParaRPr lang="fi-FI" dirty="0">
              <a:highlight>
                <a:srgbClr val="D6EFCC"/>
              </a:highlight>
            </a:endParaRPr>
          </a:p>
        </p:txBody>
      </p:sp>
      <p:sp>
        <p:nvSpPr>
          <p:cNvPr id="3" name="Tekstin paikkamerkki 2">
            <a:extLst>
              <a:ext uri="{FF2B5EF4-FFF2-40B4-BE49-F238E27FC236}">
                <a16:creationId xmlns:a16="http://schemas.microsoft.com/office/drawing/2014/main" id="{86CF5F23-DB15-291E-8919-2AE9B4BFB68C}"/>
              </a:ext>
            </a:extLst>
          </p:cNvPr>
          <p:cNvSpPr>
            <a:spLocks noGrp="1"/>
          </p:cNvSpPr>
          <p:nvPr>
            <p:ph type="body" sz="quarter" idx="13"/>
          </p:nvPr>
        </p:nvSpPr>
        <p:spPr>
          <a:xfrm>
            <a:off x="1055687" y="1564574"/>
            <a:ext cx="10203983" cy="4190184"/>
          </a:xfrm>
        </p:spPr>
        <p:txBody>
          <a:bodyPr>
            <a:normAutofit/>
          </a:bodyPr>
          <a:lstStyle/>
          <a:p>
            <a:pPr marL="342900" indent="-342900">
              <a:lnSpc>
                <a:spcPct val="90000"/>
              </a:lnSpc>
              <a:buFont typeface="Arial" panose="020B0604020202020204" pitchFamily="34" charset="0"/>
              <a:buChar char="•"/>
            </a:pPr>
            <a:r>
              <a:rPr lang="fi-FI" sz="2200" dirty="0">
                <a:ea typeface="Calibri"/>
                <a:cs typeface="Calibri"/>
              </a:rPr>
              <a:t>Tutustu huolella työnantajayritykseen ja työtehtävään</a:t>
            </a:r>
            <a:endParaRPr lang="en-US" sz="2200" dirty="0">
              <a:ea typeface="Calibri"/>
              <a:cs typeface="Calibri"/>
            </a:endParaRPr>
          </a:p>
          <a:p>
            <a:pPr marL="342900" indent="-342900">
              <a:lnSpc>
                <a:spcPct val="90000"/>
              </a:lnSpc>
              <a:buFont typeface="Arial" panose="020B0604020202020204" pitchFamily="34" charset="0"/>
              <a:buChar char="•"/>
            </a:pPr>
            <a:r>
              <a:rPr lang="fi-FI" sz="2200" dirty="0">
                <a:ea typeface="Calibri"/>
                <a:cs typeface="Calibri"/>
              </a:rPr>
              <a:t>Valmistaudu etukäteen kertomaan osaamisestasi</a:t>
            </a:r>
            <a:endParaRPr lang="en-US" sz="2200" dirty="0">
              <a:ea typeface="Calibri"/>
              <a:cs typeface="Calibri"/>
            </a:endParaRPr>
          </a:p>
          <a:p>
            <a:pPr marL="342900" indent="-342900">
              <a:lnSpc>
                <a:spcPct val="90000"/>
              </a:lnSpc>
              <a:buFont typeface="Arial" panose="020B0604020202020204" pitchFamily="34" charset="0"/>
              <a:buChar char="•"/>
            </a:pPr>
            <a:r>
              <a:rPr lang="fi-FI" sz="2200" dirty="0">
                <a:ea typeface="Calibri"/>
                <a:cs typeface="Calibri"/>
              </a:rPr>
              <a:t>Valmistaudu vastamaan yleisimpiin työhaastattelukysymyksiin</a:t>
            </a:r>
            <a:endParaRPr lang="en-US" sz="2200" dirty="0">
              <a:ea typeface="Calibri"/>
              <a:cs typeface="Calibri"/>
            </a:endParaRPr>
          </a:p>
          <a:p>
            <a:pPr marL="342900" indent="-342900">
              <a:lnSpc>
                <a:spcPct val="90000"/>
              </a:lnSpc>
              <a:buFont typeface="Arial" panose="020B0604020202020204" pitchFamily="34" charset="0"/>
              <a:buChar char="•"/>
            </a:pPr>
            <a:r>
              <a:rPr lang="fi-FI" sz="2200" dirty="0">
                <a:ea typeface="Calibri"/>
                <a:cs typeface="Calibri"/>
              </a:rPr>
              <a:t>Kysy joku hyvä kysymys haastattelijalta</a:t>
            </a:r>
            <a:endParaRPr lang="en-US" sz="2200" dirty="0">
              <a:ea typeface="Calibri"/>
              <a:cs typeface="Calibri"/>
            </a:endParaRPr>
          </a:p>
          <a:p>
            <a:pPr marL="342900" indent="-342900">
              <a:lnSpc>
                <a:spcPct val="90000"/>
              </a:lnSpc>
              <a:buFont typeface="Arial" panose="020B0604020202020204" pitchFamily="34" charset="0"/>
              <a:buChar char="•"/>
            </a:pPr>
            <a:r>
              <a:rPr lang="fi-FI" sz="2200" dirty="0">
                <a:ea typeface="Calibri"/>
                <a:cs typeface="Calibri"/>
              </a:rPr>
              <a:t>Pukeudu tilanteen mukaan</a:t>
            </a:r>
            <a:endParaRPr lang="en-US" sz="2200" dirty="0">
              <a:ea typeface="Calibri"/>
              <a:cs typeface="Calibri"/>
            </a:endParaRPr>
          </a:p>
          <a:p>
            <a:pPr marL="342900" indent="-342900">
              <a:lnSpc>
                <a:spcPct val="90000"/>
              </a:lnSpc>
              <a:buFont typeface="Arial" panose="020B0604020202020204" pitchFamily="34" charset="0"/>
              <a:buChar char="•"/>
            </a:pPr>
            <a:r>
              <a:rPr lang="fi-FI" sz="2200" dirty="0">
                <a:ea typeface="Calibri"/>
                <a:cs typeface="Calibri"/>
              </a:rPr>
              <a:t>Ota mukaan tärkeimmät työ- ja koulutodistuksesi</a:t>
            </a:r>
            <a:endParaRPr lang="en-US" sz="2200" dirty="0">
              <a:ea typeface="Calibri"/>
              <a:cs typeface="Calibri"/>
            </a:endParaRPr>
          </a:p>
          <a:p>
            <a:pPr marL="342900" indent="-342900">
              <a:lnSpc>
                <a:spcPct val="90000"/>
              </a:lnSpc>
              <a:buFont typeface="Arial" panose="020B0604020202020204" pitchFamily="34" charset="0"/>
              <a:buChar char="•"/>
            </a:pPr>
            <a:r>
              <a:rPr lang="fi-FI" sz="2200" dirty="0">
                <a:ea typeface="Calibri"/>
                <a:cs typeface="Calibri"/>
              </a:rPr>
              <a:t>Saavu hyvissä ajoin paikalle</a:t>
            </a:r>
            <a:endParaRPr lang="en-US" sz="2200" dirty="0">
              <a:ea typeface="Calibri"/>
              <a:cs typeface="Calibri"/>
            </a:endParaRPr>
          </a:p>
          <a:p>
            <a:pPr marL="342900" indent="-342900">
              <a:lnSpc>
                <a:spcPct val="90000"/>
              </a:lnSpc>
              <a:buFont typeface="Arial" panose="020B0604020202020204" pitchFamily="34" charset="0"/>
              <a:buChar char="•"/>
            </a:pPr>
            <a:r>
              <a:rPr lang="fi-FI" sz="2200" dirty="0">
                <a:ea typeface="Calibri"/>
                <a:cs typeface="Calibri"/>
              </a:rPr>
              <a:t>Ole rehellinen, mutta älä liian vaatimaton</a:t>
            </a:r>
            <a:endParaRPr lang="en-US" sz="2200" dirty="0">
              <a:ea typeface="Calibri"/>
              <a:cs typeface="Calibri"/>
            </a:endParaRPr>
          </a:p>
          <a:p>
            <a:pPr marL="342900" indent="-342900">
              <a:lnSpc>
                <a:spcPct val="90000"/>
              </a:lnSpc>
              <a:buFont typeface="Arial" panose="020B0604020202020204" pitchFamily="34" charset="0"/>
              <a:buChar char="•"/>
            </a:pPr>
            <a:r>
              <a:rPr lang="fi-FI" sz="2200" dirty="0">
                <a:ea typeface="Calibri"/>
                <a:cs typeface="Calibri"/>
              </a:rPr>
              <a:t>Kehota olemaan yhteydessä suosittelijaasi</a:t>
            </a:r>
            <a:endParaRPr lang="fi-FI" sz="2400" dirty="0">
              <a:ea typeface="Calibri"/>
              <a:cs typeface="Calibri"/>
            </a:endParaRPr>
          </a:p>
        </p:txBody>
      </p:sp>
      <p:sp>
        <p:nvSpPr>
          <p:cNvPr id="5" name="Tekstiruutu 4">
            <a:extLst>
              <a:ext uri="{FF2B5EF4-FFF2-40B4-BE49-F238E27FC236}">
                <a16:creationId xmlns:a16="http://schemas.microsoft.com/office/drawing/2014/main" id="{84E622FE-2636-CB46-B45D-8319DCE6607D}"/>
              </a:ext>
            </a:extLst>
          </p:cNvPr>
          <p:cNvSpPr txBox="1"/>
          <p:nvPr/>
        </p:nvSpPr>
        <p:spPr>
          <a:xfrm>
            <a:off x="8211670" y="5912173"/>
            <a:ext cx="6096000" cy="327782"/>
          </a:xfrm>
          <a:prstGeom prst="rect">
            <a:avLst/>
          </a:prstGeom>
          <a:noFill/>
        </p:spPr>
        <p:txBody>
          <a:bodyPr wrap="square">
            <a:spAutoFit/>
          </a:bodyPr>
          <a:lstStyle/>
          <a:p>
            <a:pPr marL="321310" indent="-321310">
              <a:lnSpc>
                <a:spcPct val="90000"/>
              </a:lnSpc>
            </a:pPr>
            <a:r>
              <a:rPr lang="fi-FI" sz="1700" dirty="0">
                <a:ea typeface="Calibri"/>
                <a:cs typeface="Calibri"/>
              </a:rPr>
              <a:t>Lähde: </a:t>
            </a:r>
            <a:r>
              <a:rPr lang="fi-FI" sz="1700" dirty="0" err="1">
                <a:ea typeface="Calibri"/>
                <a:cs typeface="Calibri"/>
              </a:rPr>
              <a:t>Duunitori.fi</a:t>
            </a:r>
            <a:r>
              <a:rPr lang="fi-FI" sz="1700" dirty="0">
                <a:ea typeface="Calibri"/>
                <a:cs typeface="Calibri"/>
              </a:rPr>
              <a:t> (listaa muokattu)</a:t>
            </a:r>
            <a:endParaRPr lang="en-US" sz="1700" dirty="0">
              <a:ea typeface="Calibri"/>
              <a:cs typeface="Calibri"/>
            </a:endParaRPr>
          </a:p>
        </p:txBody>
      </p:sp>
    </p:spTree>
    <p:extLst>
      <p:ext uri="{BB962C8B-B14F-4D97-AF65-F5344CB8AC3E}">
        <p14:creationId xmlns:p14="http://schemas.microsoft.com/office/powerpoint/2010/main" val="264034074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39DD97-367D-1BAA-9E9F-EF7112E1131E}"/>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C77BF44E-5B93-7F51-CF48-B1283FE6D89A}"/>
              </a:ext>
            </a:extLst>
          </p:cNvPr>
          <p:cNvSpPr>
            <a:spLocks noGrp="1"/>
          </p:cNvSpPr>
          <p:nvPr>
            <p:ph type="title"/>
          </p:nvPr>
        </p:nvSpPr>
        <p:spPr/>
        <p:txBody>
          <a:bodyPr/>
          <a:lstStyle/>
          <a:p>
            <a:r>
              <a:rPr lang="fi-FI" b="1" dirty="0">
                <a:highlight>
                  <a:srgbClr val="D6EFCC"/>
                </a:highlight>
              </a:rPr>
              <a:t>Tehtävä</a:t>
            </a:r>
            <a:endParaRPr lang="fi-FI" dirty="0">
              <a:highlight>
                <a:srgbClr val="D6EFCC"/>
              </a:highlight>
            </a:endParaRPr>
          </a:p>
        </p:txBody>
      </p:sp>
      <p:sp>
        <p:nvSpPr>
          <p:cNvPr id="3" name="Tekstin paikkamerkki 2">
            <a:extLst>
              <a:ext uri="{FF2B5EF4-FFF2-40B4-BE49-F238E27FC236}">
                <a16:creationId xmlns:a16="http://schemas.microsoft.com/office/drawing/2014/main" id="{CE3D5D80-A8B2-E14C-3E1A-71A79977D3C0}"/>
              </a:ext>
            </a:extLst>
          </p:cNvPr>
          <p:cNvSpPr>
            <a:spLocks noGrp="1"/>
          </p:cNvSpPr>
          <p:nvPr>
            <p:ph type="body" sz="quarter" idx="13"/>
          </p:nvPr>
        </p:nvSpPr>
        <p:spPr>
          <a:xfrm>
            <a:off x="1055688" y="2097088"/>
            <a:ext cx="4878948" cy="3657670"/>
          </a:xfrm>
        </p:spPr>
        <p:txBody>
          <a:bodyPr>
            <a:normAutofit lnSpcReduction="10000"/>
          </a:bodyPr>
          <a:lstStyle/>
          <a:p>
            <a:pPr>
              <a:lnSpc>
                <a:spcPct val="100000"/>
              </a:lnSpc>
            </a:pPr>
            <a:r>
              <a:rPr lang="fi-FI" sz="2400" b="1" dirty="0"/>
              <a:t>Aihe: </a:t>
            </a:r>
            <a:r>
              <a:rPr lang="fi-FI" sz="2400" dirty="0"/>
              <a:t>Perehtyä työntekijän oikeuksiin ja velvollisuuksiin</a:t>
            </a:r>
            <a:br>
              <a:rPr lang="fi-FI" sz="2400" dirty="0"/>
            </a:br>
            <a:br>
              <a:rPr lang="fi-FI" sz="2400" dirty="0"/>
            </a:br>
            <a:r>
              <a:rPr lang="fi-FI" sz="2400" b="1" dirty="0"/>
              <a:t>Ennakkovalmistelut: </a:t>
            </a:r>
            <a:r>
              <a:rPr lang="fi-FI" sz="2400" dirty="0"/>
              <a:t>Varaa posti it-lappuja ja kyniä </a:t>
            </a:r>
            <a:br>
              <a:rPr lang="fi-FI" sz="2400" dirty="0"/>
            </a:br>
            <a:br>
              <a:rPr lang="fi-FI" sz="2400" dirty="0"/>
            </a:br>
            <a:r>
              <a:rPr lang="fi-FI" sz="2400" b="1" dirty="0"/>
              <a:t>Tarvittava aika: </a:t>
            </a:r>
            <a:r>
              <a:rPr lang="fi-FI" sz="2400" dirty="0"/>
              <a:t>10-15 minuuttia osallistujamäärästä riippuen</a:t>
            </a:r>
            <a:br>
              <a:rPr lang="fi-FI" sz="2400" dirty="0"/>
            </a:br>
            <a:r>
              <a:rPr lang="fi-FI" sz="2400" dirty="0"/>
              <a:t>Osallistujat toimivat pareittain tai pienryhmässä.</a:t>
            </a:r>
          </a:p>
        </p:txBody>
      </p:sp>
      <p:sp>
        <p:nvSpPr>
          <p:cNvPr id="4" name="Tekstin paikkamerkki 3">
            <a:extLst>
              <a:ext uri="{FF2B5EF4-FFF2-40B4-BE49-F238E27FC236}">
                <a16:creationId xmlns:a16="http://schemas.microsoft.com/office/drawing/2014/main" id="{B9BC3542-B58D-B606-B934-D7390EDFA7D0}"/>
              </a:ext>
            </a:extLst>
          </p:cNvPr>
          <p:cNvSpPr>
            <a:spLocks noGrp="1"/>
          </p:cNvSpPr>
          <p:nvPr>
            <p:ph type="body" sz="quarter" idx="14"/>
          </p:nvPr>
        </p:nvSpPr>
        <p:spPr>
          <a:xfrm>
            <a:off x="6096000" y="932328"/>
            <a:ext cx="5040311" cy="4627795"/>
          </a:xfrm>
          <a:ln w="38100">
            <a:solidFill>
              <a:srgbClr val="D6EFCC"/>
            </a:solidFill>
          </a:ln>
        </p:spPr>
        <p:txBody>
          <a:bodyPr/>
          <a:lstStyle/>
          <a:p>
            <a:pPr marL="0" indent="0">
              <a:buNone/>
            </a:pPr>
            <a:r>
              <a:rPr lang="fi-FI" sz="2400" b="1" dirty="0"/>
              <a:t>Tehtävä: </a:t>
            </a:r>
          </a:p>
          <a:p>
            <a:pPr marL="0" indent="0">
              <a:buNone/>
            </a:pPr>
            <a:r>
              <a:rPr lang="fi-FI" sz="2000" dirty="0"/>
              <a:t>Pohtikaa parin/pienryhmän kanssa ja listatkaa </a:t>
            </a:r>
            <a:r>
              <a:rPr lang="fi-FI" sz="2000" dirty="0" err="1"/>
              <a:t>post</a:t>
            </a:r>
            <a:r>
              <a:rPr lang="fi-FI" sz="2000" dirty="0"/>
              <a:t> it-lapuille:</a:t>
            </a:r>
          </a:p>
          <a:p>
            <a:r>
              <a:rPr lang="fi-FI" sz="2000" dirty="0"/>
              <a:t>Työntekijän oikeudet</a:t>
            </a:r>
          </a:p>
          <a:p>
            <a:r>
              <a:rPr lang="fi-FI" sz="2000" dirty="0"/>
              <a:t>Työntekijän velvollisuudet</a:t>
            </a:r>
          </a:p>
          <a:p>
            <a:pPr marL="0" indent="0">
              <a:buNone/>
            </a:pPr>
            <a:endParaRPr lang="fi-FI" sz="2000" dirty="0"/>
          </a:p>
          <a:p>
            <a:pPr marL="0" indent="0">
              <a:buNone/>
            </a:pPr>
            <a:r>
              <a:rPr lang="fi-FI" sz="2000" dirty="0"/>
              <a:t>Molemmista listataan kolme asiaa erillisille lapuille. Laput tuodaan niille osoitettuun paikkaan.</a:t>
            </a:r>
          </a:p>
          <a:p>
            <a:pPr marL="0" indent="0">
              <a:buNone/>
            </a:pPr>
            <a:r>
              <a:rPr lang="fi-FI" sz="2000" dirty="0"/>
              <a:t>Keskustellaan yhdessä osallistujien kirjaamista asioista.</a:t>
            </a:r>
            <a:br>
              <a:rPr lang="fi-FI" sz="2400" dirty="0"/>
            </a:br>
            <a:endParaRPr lang="fi-FI" sz="2400" dirty="0"/>
          </a:p>
        </p:txBody>
      </p:sp>
    </p:spTree>
    <p:extLst>
      <p:ext uri="{BB962C8B-B14F-4D97-AF65-F5344CB8AC3E}">
        <p14:creationId xmlns:p14="http://schemas.microsoft.com/office/powerpoint/2010/main" val="220689176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l="10000"/>
          </a:stretch>
        </a:blipFill>
        <a:effectLst/>
      </p:bgPr>
    </p:bg>
    <p:spTree>
      <p:nvGrpSpPr>
        <p:cNvPr id="1" name="">
          <a:extLst>
            <a:ext uri="{FF2B5EF4-FFF2-40B4-BE49-F238E27FC236}">
              <a16:creationId xmlns:a16="http://schemas.microsoft.com/office/drawing/2014/main" id="{18107BC1-ADE6-EAED-72ED-3677B9383496}"/>
            </a:ext>
          </a:extLst>
        </p:cNvPr>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A72C96DF-91A7-8843-16B5-DB5459CDD6D0}"/>
              </a:ext>
            </a:extLst>
          </p:cNvPr>
          <p:cNvSpPr>
            <a:spLocks noGrp="1"/>
          </p:cNvSpPr>
          <p:nvPr>
            <p:ph type="body" sz="quarter" idx="14"/>
          </p:nvPr>
        </p:nvSpPr>
        <p:spPr>
          <a:xfrm>
            <a:off x="1055689" y="2229035"/>
            <a:ext cx="4125911" cy="5011272"/>
          </a:xfrm>
        </p:spPr>
        <p:txBody>
          <a:bodyPr>
            <a:normAutofit/>
          </a:bodyPr>
          <a:lstStyle/>
          <a:p>
            <a:r>
              <a:rPr lang="fi-FI" sz="2400" dirty="0">
                <a:ea typeface="Calibri"/>
                <a:cs typeface="Calibri"/>
              </a:rPr>
              <a:t>Pohtikaa parin kanssa ja listatkaa </a:t>
            </a:r>
            <a:r>
              <a:rPr lang="fi-FI" sz="2400" dirty="0" err="1">
                <a:ea typeface="Calibri"/>
                <a:cs typeface="Calibri"/>
              </a:rPr>
              <a:t>post</a:t>
            </a:r>
            <a:r>
              <a:rPr lang="fi-FI" sz="2400" dirty="0">
                <a:ea typeface="Calibri"/>
                <a:cs typeface="Calibri"/>
              </a:rPr>
              <a:t> it-lapuille:</a:t>
            </a:r>
            <a:endParaRPr lang="en-US" sz="2400" dirty="0">
              <a:ea typeface="Calibri"/>
              <a:cs typeface="Calibri"/>
            </a:endParaRPr>
          </a:p>
          <a:p>
            <a:pPr marL="342900" indent="-342900">
              <a:buFont typeface="Arial" panose="020B0604020202020204" pitchFamily="34" charset="0"/>
              <a:buChar char="•"/>
            </a:pPr>
            <a:r>
              <a:rPr lang="fi-FI" sz="2400" dirty="0">
                <a:ea typeface="Calibri"/>
                <a:cs typeface="Calibri"/>
              </a:rPr>
              <a:t>Työntekijän oikeudet</a:t>
            </a:r>
            <a:endParaRPr lang="en-US" sz="2400" dirty="0">
              <a:ea typeface="Calibri"/>
              <a:cs typeface="Calibri"/>
            </a:endParaRPr>
          </a:p>
          <a:p>
            <a:pPr marL="342900" indent="-342900">
              <a:buFont typeface="Arial" panose="020B0604020202020204" pitchFamily="34" charset="0"/>
              <a:buChar char="•"/>
            </a:pPr>
            <a:r>
              <a:rPr lang="fi-FI" sz="2400" dirty="0">
                <a:ea typeface="Calibri"/>
                <a:cs typeface="Calibri"/>
              </a:rPr>
              <a:t>Työntekijän velvollisuudet</a:t>
            </a:r>
            <a:endParaRPr lang="en-US" sz="2400" dirty="0">
              <a:ea typeface="Calibri"/>
              <a:cs typeface="Calibri"/>
            </a:endParaRPr>
          </a:p>
          <a:p>
            <a:r>
              <a:rPr lang="fi-FI" sz="2400" dirty="0">
                <a:ea typeface="Calibri"/>
                <a:cs typeface="Calibri"/>
              </a:rPr>
              <a:t>Molemmista kolme asiaa. Tuokaa laput pöytään.</a:t>
            </a:r>
            <a:endParaRPr lang="en-US" sz="2400" dirty="0">
              <a:ea typeface="Calibri"/>
              <a:cs typeface="Calibri"/>
            </a:endParaRPr>
          </a:p>
          <a:p>
            <a:r>
              <a:rPr lang="fi-FI" sz="2400" dirty="0">
                <a:ea typeface="Calibri"/>
                <a:cs typeface="Calibri"/>
              </a:rPr>
              <a:t>Puretaan lapuille tuotuja asioita yhdessä.</a:t>
            </a:r>
          </a:p>
          <a:p>
            <a:endParaRPr lang="fi-FI" dirty="0"/>
          </a:p>
        </p:txBody>
      </p:sp>
      <p:sp>
        <p:nvSpPr>
          <p:cNvPr id="3" name="Tekstin paikkamerkki 2">
            <a:extLst>
              <a:ext uri="{FF2B5EF4-FFF2-40B4-BE49-F238E27FC236}">
                <a16:creationId xmlns:a16="http://schemas.microsoft.com/office/drawing/2014/main" id="{8627C4D0-1E67-1EC0-C2CC-BA1E8B198DCF}"/>
              </a:ext>
            </a:extLst>
          </p:cNvPr>
          <p:cNvSpPr>
            <a:spLocks noGrp="1"/>
          </p:cNvSpPr>
          <p:nvPr>
            <p:ph type="body" sz="quarter" idx="15"/>
          </p:nvPr>
        </p:nvSpPr>
        <p:spPr>
          <a:xfrm>
            <a:off x="1055689" y="263151"/>
            <a:ext cx="9325440" cy="2246967"/>
          </a:xfrm>
        </p:spPr>
        <p:txBody>
          <a:bodyPr/>
          <a:lstStyle/>
          <a:p>
            <a:r>
              <a:rPr lang="fi-FI" b="1" dirty="0">
                <a:highlight>
                  <a:srgbClr val="D6EFCC"/>
                </a:highlight>
              </a:rPr>
              <a:t>Pariporinaa</a:t>
            </a:r>
          </a:p>
          <a:p>
            <a:endParaRPr lang="fi-FI" dirty="0">
              <a:highlight>
                <a:srgbClr val="FEF4AF"/>
              </a:highlight>
            </a:endParaRPr>
          </a:p>
        </p:txBody>
      </p:sp>
    </p:spTree>
    <p:extLst>
      <p:ext uri="{BB962C8B-B14F-4D97-AF65-F5344CB8AC3E}">
        <p14:creationId xmlns:p14="http://schemas.microsoft.com/office/powerpoint/2010/main" val="107823506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l="20000"/>
          </a:stretch>
        </a:blipFill>
        <a:effectLst/>
      </p:bgPr>
    </p:bg>
    <p:spTree>
      <p:nvGrpSpPr>
        <p:cNvPr id="1" name="">
          <a:extLst>
            <a:ext uri="{FF2B5EF4-FFF2-40B4-BE49-F238E27FC236}">
              <a16:creationId xmlns:a16="http://schemas.microsoft.com/office/drawing/2014/main" id="{E3CF9D18-3738-E9E0-03C2-CEC2FD0A801B}"/>
            </a:ext>
          </a:extLst>
        </p:cNvPr>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D4747E0D-A453-502A-A584-5D34ED0CB641}"/>
              </a:ext>
            </a:extLst>
          </p:cNvPr>
          <p:cNvSpPr>
            <a:spLocks noGrp="1"/>
          </p:cNvSpPr>
          <p:nvPr>
            <p:ph type="body" sz="quarter" idx="14"/>
          </p:nvPr>
        </p:nvSpPr>
        <p:spPr>
          <a:xfrm>
            <a:off x="1055689" y="2229035"/>
            <a:ext cx="4125911" cy="5011272"/>
          </a:xfrm>
        </p:spPr>
        <p:txBody>
          <a:bodyPr>
            <a:normAutofit/>
          </a:bodyPr>
          <a:lstStyle/>
          <a:p>
            <a:pPr marL="342900" indent="-342900">
              <a:lnSpc>
                <a:spcPct val="100000"/>
              </a:lnSpc>
              <a:buFont typeface="Arial" panose="020B0604020202020204" pitchFamily="34" charset="0"/>
              <a:buChar char="•"/>
            </a:pPr>
            <a:r>
              <a:rPr lang="fi-FI" sz="2200" dirty="0">
                <a:ea typeface="Calibri"/>
                <a:cs typeface="Calibri"/>
              </a:rPr>
              <a:t>Mitä sinulle kuuluu juuri nyt?</a:t>
            </a:r>
            <a:endParaRPr lang="en-US" sz="2200" dirty="0">
              <a:ea typeface="Calibri"/>
              <a:cs typeface="Calibri"/>
            </a:endParaRPr>
          </a:p>
          <a:p>
            <a:pPr marL="342900" indent="-342900">
              <a:lnSpc>
                <a:spcPct val="100000"/>
              </a:lnSpc>
              <a:buFont typeface="Arial" panose="020B0604020202020204" pitchFamily="34" charset="0"/>
              <a:buChar char="•"/>
            </a:pPr>
            <a:r>
              <a:rPr lang="fi-FI" sz="2200" dirty="0">
                <a:ea typeface="Calibri"/>
                <a:cs typeface="Calibri"/>
              </a:rPr>
              <a:t>Millä fiiliksillä tulet pajaan?</a:t>
            </a:r>
            <a:endParaRPr lang="en-US" sz="2200" dirty="0">
              <a:ea typeface="Calibri"/>
              <a:cs typeface="Calibri"/>
            </a:endParaRPr>
          </a:p>
          <a:p>
            <a:pPr marL="342900" indent="-342900">
              <a:lnSpc>
                <a:spcPct val="100000"/>
              </a:lnSpc>
              <a:buFont typeface="Arial" panose="020B0604020202020204" pitchFamily="34" charset="0"/>
              <a:buChar char="•"/>
            </a:pPr>
            <a:r>
              <a:rPr lang="en-US" sz="2200" dirty="0" err="1">
                <a:ea typeface="Calibri"/>
                <a:cs typeface="Calibri"/>
              </a:rPr>
              <a:t>Mistä</a:t>
            </a:r>
            <a:r>
              <a:rPr lang="en-US" sz="2200" dirty="0">
                <a:ea typeface="Calibri"/>
                <a:cs typeface="Calibri"/>
              </a:rPr>
              <a:t> </a:t>
            </a:r>
            <a:r>
              <a:rPr lang="en-US" sz="2200" dirty="0" err="1">
                <a:ea typeface="Calibri"/>
                <a:cs typeface="Calibri"/>
              </a:rPr>
              <a:t>olet</a:t>
            </a:r>
            <a:r>
              <a:rPr lang="en-US" sz="2200" dirty="0">
                <a:ea typeface="Calibri"/>
                <a:cs typeface="Calibri"/>
              </a:rPr>
              <a:t> </a:t>
            </a:r>
            <a:r>
              <a:rPr lang="en-US" sz="2200" dirty="0" err="1">
                <a:ea typeface="Calibri"/>
                <a:cs typeface="Calibri"/>
              </a:rPr>
              <a:t>tänään</a:t>
            </a:r>
            <a:r>
              <a:rPr lang="en-US" sz="2200" dirty="0">
                <a:ea typeface="Calibri"/>
                <a:cs typeface="Calibri"/>
              </a:rPr>
              <a:t> </a:t>
            </a:r>
            <a:r>
              <a:rPr lang="en-US" sz="2200" dirty="0" err="1">
                <a:ea typeface="Calibri"/>
                <a:cs typeface="Calibri"/>
              </a:rPr>
              <a:t>kiitollinen</a:t>
            </a:r>
            <a:r>
              <a:rPr lang="en-US" sz="2200" dirty="0">
                <a:ea typeface="Calibri"/>
                <a:cs typeface="Calibri"/>
              </a:rPr>
              <a:t>?</a:t>
            </a:r>
            <a:br>
              <a:rPr lang="en-US" sz="2200" dirty="0">
                <a:ea typeface="Calibri"/>
                <a:cs typeface="Calibri"/>
              </a:rPr>
            </a:br>
            <a:endParaRPr lang="en-US" sz="2200" dirty="0">
              <a:ea typeface="Calibri"/>
              <a:cs typeface="Calibri"/>
            </a:endParaRPr>
          </a:p>
          <a:p>
            <a:pPr marL="342900" indent="-342900">
              <a:lnSpc>
                <a:spcPct val="100000"/>
              </a:lnSpc>
              <a:buFont typeface="Arial" panose="020B0604020202020204" pitchFamily="34" charset="0"/>
              <a:buChar char="•"/>
            </a:pPr>
            <a:r>
              <a:rPr lang="en-US" sz="2200" dirty="0" err="1">
                <a:ea typeface="Calibri"/>
                <a:cs typeface="Calibri"/>
              </a:rPr>
              <a:t>Kerro</a:t>
            </a:r>
            <a:r>
              <a:rPr lang="en-US" sz="2200" dirty="0">
                <a:ea typeface="Calibri"/>
                <a:cs typeface="Calibri"/>
              </a:rPr>
              <a:t> </a:t>
            </a:r>
            <a:r>
              <a:rPr lang="en-US" sz="2200" dirty="0" err="1">
                <a:ea typeface="Calibri"/>
                <a:cs typeface="Calibri"/>
              </a:rPr>
              <a:t>ryhmälle</a:t>
            </a:r>
            <a:r>
              <a:rPr lang="en-US" sz="2200" dirty="0">
                <a:ea typeface="Calibri"/>
                <a:cs typeface="Calibri"/>
              </a:rPr>
              <a:t> </a:t>
            </a:r>
            <a:r>
              <a:rPr lang="en-US" sz="2200" dirty="0" err="1">
                <a:ea typeface="Calibri"/>
                <a:cs typeface="Calibri"/>
              </a:rPr>
              <a:t>joku</a:t>
            </a:r>
            <a:r>
              <a:rPr lang="en-US" sz="2200" dirty="0">
                <a:ea typeface="Calibri"/>
                <a:cs typeface="Calibri"/>
              </a:rPr>
              <a:t> </a:t>
            </a:r>
            <a:r>
              <a:rPr lang="en-US" sz="2200" dirty="0" err="1">
                <a:ea typeface="Calibri"/>
                <a:cs typeface="Calibri"/>
              </a:rPr>
              <a:t>asia</a:t>
            </a:r>
            <a:r>
              <a:rPr lang="en-US" sz="2200" dirty="0">
                <a:ea typeface="Calibri"/>
                <a:cs typeface="Calibri"/>
              </a:rPr>
              <a:t> </a:t>
            </a:r>
            <a:r>
              <a:rPr lang="en-US" sz="2200" dirty="0" err="1">
                <a:ea typeface="Calibri"/>
                <a:cs typeface="Calibri"/>
              </a:rPr>
              <a:t>kuulumisistasi</a:t>
            </a:r>
            <a:r>
              <a:rPr lang="en-US" sz="2200" dirty="0">
                <a:ea typeface="Calibri"/>
                <a:cs typeface="Calibri"/>
              </a:rPr>
              <a:t> ja </a:t>
            </a:r>
            <a:r>
              <a:rPr lang="en-US" sz="2200" dirty="0" err="1">
                <a:ea typeface="Calibri"/>
                <a:cs typeface="Calibri"/>
              </a:rPr>
              <a:t>kerro</a:t>
            </a:r>
            <a:r>
              <a:rPr lang="en-US" sz="2200" dirty="0">
                <a:ea typeface="Calibri"/>
                <a:cs typeface="Calibri"/>
              </a:rPr>
              <a:t> </a:t>
            </a:r>
            <a:r>
              <a:rPr lang="en-US" sz="2200" dirty="0" err="1">
                <a:ea typeface="Calibri"/>
                <a:cs typeface="Calibri"/>
              </a:rPr>
              <a:t>mistä</a:t>
            </a:r>
            <a:r>
              <a:rPr lang="en-US" sz="2200" dirty="0">
                <a:ea typeface="Calibri"/>
                <a:cs typeface="Calibri"/>
              </a:rPr>
              <a:t> </a:t>
            </a:r>
            <a:r>
              <a:rPr lang="en-US" sz="2200" dirty="0" err="1">
                <a:ea typeface="Calibri"/>
                <a:cs typeface="Calibri"/>
              </a:rPr>
              <a:t>olet</a:t>
            </a:r>
            <a:r>
              <a:rPr lang="en-US" sz="2200" dirty="0">
                <a:ea typeface="Calibri"/>
                <a:cs typeface="Calibri"/>
              </a:rPr>
              <a:t> </a:t>
            </a:r>
            <a:r>
              <a:rPr lang="en-US" sz="2200" dirty="0" err="1">
                <a:ea typeface="Calibri"/>
                <a:cs typeface="Calibri"/>
              </a:rPr>
              <a:t>juuri</a:t>
            </a:r>
            <a:r>
              <a:rPr lang="en-US" sz="2200" dirty="0">
                <a:ea typeface="Calibri"/>
                <a:cs typeface="Calibri"/>
              </a:rPr>
              <a:t> </a:t>
            </a:r>
            <a:r>
              <a:rPr lang="en-US" sz="2200" dirty="0" err="1">
                <a:ea typeface="Calibri"/>
                <a:cs typeface="Calibri"/>
              </a:rPr>
              <a:t>tänään</a:t>
            </a:r>
            <a:r>
              <a:rPr lang="en-US" sz="2200" dirty="0">
                <a:ea typeface="Calibri"/>
                <a:cs typeface="Calibri"/>
              </a:rPr>
              <a:t> </a:t>
            </a:r>
            <a:r>
              <a:rPr lang="en-US" sz="2200" dirty="0" err="1">
                <a:ea typeface="Calibri"/>
                <a:cs typeface="Calibri"/>
              </a:rPr>
              <a:t>kiitollinen</a:t>
            </a:r>
            <a:r>
              <a:rPr lang="en-US" sz="2200" dirty="0">
                <a:ea typeface="Calibri"/>
                <a:cs typeface="Calibri"/>
              </a:rPr>
              <a:t>.</a:t>
            </a:r>
          </a:p>
          <a:p>
            <a:endParaRPr lang="fi-FI" dirty="0"/>
          </a:p>
        </p:txBody>
      </p:sp>
      <p:sp>
        <p:nvSpPr>
          <p:cNvPr id="3" name="Tekstin paikkamerkki 2">
            <a:extLst>
              <a:ext uri="{FF2B5EF4-FFF2-40B4-BE49-F238E27FC236}">
                <a16:creationId xmlns:a16="http://schemas.microsoft.com/office/drawing/2014/main" id="{494C720A-734C-C09F-7557-2DA3F29391AE}"/>
              </a:ext>
            </a:extLst>
          </p:cNvPr>
          <p:cNvSpPr>
            <a:spLocks noGrp="1"/>
          </p:cNvSpPr>
          <p:nvPr>
            <p:ph type="body" sz="quarter" idx="15"/>
          </p:nvPr>
        </p:nvSpPr>
        <p:spPr>
          <a:xfrm>
            <a:off x="1055689" y="263151"/>
            <a:ext cx="9325440" cy="2246967"/>
          </a:xfrm>
        </p:spPr>
        <p:txBody>
          <a:bodyPr/>
          <a:lstStyle/>
          <a:p>
            <a:r>
              <a:rPr lang="fi-FI" b="1" dirty="0">
                <a:highlight>
                  <a:srgbClr val="D6EFCC"/>
                </a:highlight>
              </a:rPr>
              <a:t>Virittäytymistä</a:t>
            </a:r>
          </a:p>
          <a:p>
            <a:endParaRPr lang="fi-FI" dirty="0">
              <a:highlight>
                <a:srgbClr val="FEF4AF"/>
              </a:highlight>
            </a:endParaRPr>
          </a:p>
        </p:txBody>
      </p:sp>
    </p:spTree>
    <p:extLst>
      <p:ext uri="{BB962C8B-B14F-4D97-AF65-F5344CB8AC3E}">
        <p14:creationId xmlns:p14="http://schemas.microsoft.com/office/powerpoint/2010/main" val="78544835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t="-13000" b="-13000"/>
          </a:stretch>
        </a:blip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B754D8A-E215-2EC7-381D-74D4E692A252}"/>
              </a:ext>
            </a:extLst>
          </p:cNvPr>
          <p:cNvSpPr>
            <a:spLocks noGrp="1"/>
          </p:cNvSpPr>
          <p:nvPr>
            <p:ph type="title"/>
          </p:nvPr>
        </p:nvSpPr>
        <p:spPr>
          <a:xfrm>
            <a:off x="1055688" y="1314450"/>
            <a:ext cx="9504362" cy="782638"/>
          </a:xfrm>
        </p:spPr>
        <p:txBody>
          <a:bodyPr>
            <a:normAutofit fontScale="90000"/>
          </a:bodyPr>
          <a:lstStyle/>
          <a:p>
            <a:r>
              <a:rPr lang="fi-FI" b="1" dirty="0">
                <a:highlight>
                  <a:srgbClr val="D6EFCC"/>
                </a:highlight>
              </a:rPr>
              <a:t>Sukelletaan teemaan pienen testin avulla</a:t>
            </a:r>
            <a:br>
              <a:rPr lang="fi-FI" b="1" dirty="0">
                <a:highlight>
                  <a:srgbClr val="D6EFCC"/>
                </a:highlight>
              </a:rPr>
            </a:br>
            <a:endParaRPr lang="fi-FI" dirty="0"/>
          </a:p>
        </p:txBody>
      </p:sp>
      <p:sp>
        <p:nvSpPr>
          <p:cNvPr id="3" name="Tekstin paikkamerkki 2">
            <a:extLst>
              <a:ext uri="{FF2B5EF4-FFF2-40B4-BE49-F238E27FC236}">
                <a16:creationId xmlns:a16="http://schemas.microsoft.com/office/drawing/2014/main" id="{A2ECD25F-619A-0EDC-FE9E-3D026A9D4E7F}"/>
              </a:ext>
            </a:extLst>
          </p:cNvPr>
          <p:cNvSpPr>
            <a:spLocks noGrp="1"/>
          </p:cNvSpPr>
          <p:nvPr>
            <p:ph type="body" sz="quarter" idx="13"/>
          </p:nvPr>
        </p:nvSpPr>
        <p:spPr>
          <a:xfrm>
            <a:off x="1055688" y="2097088"/>
            <a:ext cx="5775418" cy="3657670"/>
          </a:xfrm>
        </p:spPr>
        <p:txBody>
          <a:bodyPr/>
          <a:lstStyle/>
          <a:p>
            <a:pPr marL="321310" indent="-321310">
              <a:lnSpc>
                <a:spcPct val="100000"/>
              </a:lnSpc>
            </a:pPr>
            <a:r>
              <a:rPr lang="fi-FI" sz="2400" dirty="0">
                <a:ea typeface="Calibri"/>
                <a:cs typeface="Calibri"/>
                <a:hlinkClick r:id="rId3"/>
              </a:rPr>
              <a:t>NYT - Testaa, tunnetko työelämän pelisäännöt</a:t>
            </a:r>
            <a:endParaRPr lang="fi-FI" sz="2400" dirty="0">
              <a:ea typeface="Calibri"/>
              <a:cs typeface="Calibri"/>
            </a:endParaRPr>
          </a:p>
          <a:p>
            <a:pPr marL="321310" indent="-321310">
              <a:lnSpc>
                <a:spcPct val="100000"/>
              </a:lnSpc>
            </a:pPr>
            <a:r>
              <a:rPr lang="fi-FI" sz="2400" dirty="0">
                <a:ea typeface="Calibri"/>
                <a:cs typeface="Calibri"/>
                <a:hlinkClick r:id="rId3"/>
              </a:rPr>
              <a:t>https://nuortennyt.fi/tyoelaman-pelisaannot/</a:t>
            </a:r>
            <a:endParaRPr lang="fi-FI" sz="2400" dirty="0">
              <a:ea typeface="Calibri"/>
              <a:cs typeface="Calibri"/>
            </a:endParaRPr>
          </a:p>
          <a:p>
            <a:pPr marL="321310" indent="-321310">
              <a:lnSpc>
                <a:spcPct val="100000"/>
              </a:lnSpc>
            </a:pPr>
            <a:endParaRPr lang="fi-FI" sz="2400" dirty="0">
              <a:ea typeface="Calibri"/>
              <a:cs typeface="Calibri"/>
            </a:endParaRPr>
          </a:p>
          <a:p>
            <a:pPr>
              <a:lnSpc>
                <a:spcPct val="100000"/>
              </a:lnSpc>
            </a:pPr>
            <a:r>
              <a:rPr lang="fi-FI" sz="2400" dirty="0">
                <a:ea typeface="Calibri"/>
                <a:cs typeface="Calibri"/>
              </a:rPr>
              <a:t>Montako pistettä sait? Jäikö joku asia mietityttämään?</a:t>
            </a:r>
            <a:endParaRPr lang="en-US" sz="2400" dirty="0"/>
          </a:p>
          <a:p>
            <a:endParaRPr lang="fi-FI" dirty="0"/>
          </a:p>
        </p:txBody>
      </p:sp>
    </p:spTree>
    <p:extLst>
      <p:ext uri="{BB962C8B-B14F-4D97-AF65-F5344CB8AC3E}">
        <p14:creationId xmlns:p14="http://schemas.microsoft.com/office/powerpoint/2010/main" val="69647823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E37171F-B92E-7DC7-D26C-A8D19BE49EB4}"/>
              </a:ext>
            </a:extLst>
          </p:cNvPr>
          <p:cNvSpPr>
            <a:spLocks noGrp="1"/>
          </p:cNvSpPr>
          <p:nvPr>
            <p:ph type="title"/>
          </p:nvPr>
        </p:nvSpPr>
        <p:spPr/>
        <p:txBody>
          <a:bodyPr>
            <a:normAutofit/>
          </a:bodyPr>
          <a:lstStyle/>
          <a:p>
            <a:r>
              <a:rPr lang="fi-FI" b="1" dirty="0">
                <a:highlight>
                  <a:srgbClr val="D6EFCC"/>
                </a:highlight>
              </a:rPr>
              <a:t>Työntekijän oikeudet</a:t>
            </a:r>
            <a:endParaRPr lang="fi-FI" dirty="0"/>
          </a:p>
        </p:txBody>
      </p:sp>
      <p:sp>
        <p:nvSpPr>
          <p:cNvPr id="3" name="Tekstin paikkamerkki 2">
            <a:extLst>
              <a:ext uri="{FF2B5EF4-FFF2-40B4-BE49-F238E27FC236}">
                <a16:creationId xmlns:a16="http://schemas.microsoft.com/office/drawing/2014/main" id="{A2F7F772-CC7B-3630-1889-C0931F46AFA7}"/>
              </a:ext>
            </a:extLst>
          </p:cNvPr>
          <p:cNvSpPr>
            <a:spLocks noGrp="1"/>
          </p:cNvSpPr>
          <p:nvPr>
            <p:ph type="body" sz="quarter" idx="13"/>
          </p:nvPr>
        </p:nvSpPr>
        <p:spPr>
          <a:xfrm>
            <a:off x="1055688" y="1739153"/>
            <a:ext cx="9504362" cy="4154751"/>
          </a:xfrm>
        </p:spPr>
        <p:txBody>
          <a:bodyPr/>
          <a:lstStyle/>
          <a:p>
            <a:pPr>
              <a:lnSpc>
                <a:spcPct val="90000"/>
              </a:lnSpc>
            </a:pPr>
            <a:r>
              <a:rPr lang="fi-FI" dirty="0">
                <a:ea typeface="Calibri"/>
                <a:cs typeface="Calibri"/>
              </a:rPr>
              <a:t>Työntekijällä on oikeus:</a:t>
            </a:r>
            <a:endParaRPr lang="en-US" dirty="0">
              <a:ea typeface="Calibri"/>
              <a:cs typeface="Calibri"/>
            </a:endParaRPr>
          </a:p>
          <a:p>
            <a:pPr marL="321310" indent="-321310">
              <a:lnSpc>
                <a:spcPct val="90000"/>
              </a:lnSpc>
              <a:buFont typeface="Arial" panose="020B0604020202020204" pitchFamily="34" charset="0"/>
              <a:buChar char="•"/>
            </a:pPr>
            <a:r>
              <a:rPr lang="fi-FI" dirty="0">
                <a:ea typeface="Calibri"/>
                <a:cs typeface="Calibri"/>
              </a:rPr>
              <a:t>Työehtosopimuksen mukaiseen palkkaan ja muihin työehtoihin.</a:t>
            </a:r>
            <a:endParaRPr lang="en-US" dirty="0">
              <a:ea typeface="Calibri"/>
              <a:cs typeface="Calibri"/>
            </a:endParaRPr>
          </a:p>
          <a:p>
            <a:pPr marL="321310" indent="-321310">
              <a:lnSpc>
                <a:spcPct val="90000"/>
              </a:lnSpc>
              <a:buFont typeface="Arial" panose="020B0604020202020204" pitchFamily="34" charset="0"/>
              <a:buChar char="•"/>
            </a:pPr>
            <a:r>
              <a:rPr lang="fi-FI" dirty="0">
                <a:ea typeface="Calibri"/>
                <a:cs typeface="Calibri"/>
              </a:rPr>
              <a:t>Lain ja sopimusten mukaiseen työaikaan.</a:t>
            </a:r>
            <a:endParaRPr lang="en-US" dirty="0">
              <a:ea typeface="Calibri"/>
              <a:cs typeface="Calibri"/>
            </a:endParaRPr>
          </a:p>
          <a:p>
            <a:pPr marL="321310" indent="-321310">
              <a:lnSpc>
                <a:spcPct val="90000"/>
              </a:lnSpc>
              <a:buFont typeface="Arial" panose="020B0604020202020204" pitchFamily="34" charset="0"/>
              <a:buChar char="•"/>
            </a:pPr>
            <a:r>
              <a:rPr lang="fi-FI" dirty="0">
                <a:ea typeface="Calibri"/>
                <a:cs typeface="Calibri"/>
              </a:rPr>
              <a:t>Ammatilliseen järjestäytymiseen.</a:t>
            </a:r>
            <a:endParaRPr lang="en-US" dirty="0">
              <a:ea typeface="Calibri"/>
              <a:cs typeface="Calibri"/>
            </a:endParaRPr>
          </a:p>
          <a:p>
            <a:pPr marL="321310" indent="-321310">
              <a:lnSpc>
                <a:spcPct val="90000"/>
              </a:lnSpc>
              <a:buFont typeface="Arial" panose="020B0604020202020204" pitchFamily="34" charset="0"/>
              <a:buChar char="•"/>
            </a:pPr>
            <a:r>
              <a:rPr lang="fi-FI" dirty="0">
                <a:ea typeface="Calibri"/>
                <a:cs typeface="Calibri"/>
              </a:rPr>
              <a:t>Terveelliseen ja turvalliseen työympäristöön.</a:t>
            </a:r>
            <a:endParaRPr lang="en-US" dirty="0">
              <a:ea typeface="Calibri"/>
              <a:cs typeface="Calibri"/>
            </a:endParaRPr>
          </a:p>
          <a:p>
            <a:pPr marL="321310" indent="-321310">
              <a:lnSpc>
                <a:spcPct val="90000"/>
              </a:lnSpc>
              <a:buFont typeface="Arial" panose="020B0604020202020204" pitchFamily="34" charset="0"/>
              <a:buChar char="•"/>
            </a:pPr>
            <a:r>
              <a:rPr lang="fi-FI" dirty="0">
                <a:ea typeface="Calibri"/>
                <a:cs typeface="Calibri"/>
              </a:rPr>
              <a:t>Laissa säädettyihin perhevapaisiin.</a:t>
            </a:r>
            <a:endParaRPr lang="en-US" dirty="0">
              <a:ea typeface="Calibri"/>
              <a:cs typeface="Calibri"/>
            </a:endParaRPr>
          </a:p>
          <a:p>
            <a:pPr marL="321310" indent="-321310">
              <a:lnSpc>
                <a:spcPct val="90000"/>
              </a:lnSpc>
              <a:buFont typeface="Arial" panose="020B0604020202020204" pitchFamily="34" charset="0"/>
              <a:buChar char="•"/>
            </a:pPr>
            <a:r>
              <a:rPr lang="fi-FI" dirty="0">
                <a:ea typeface="Calibri"/>
                <a:cs typeface="Calibri"/>
              </a:rPr>
              <a:t>Työterveyshuoltoon ja työsuojeluun.</a:t>
            </a:r>
            <a:endParaRPr lang="en-US" dirty="0">
              <a:ea typeface="Calibri"/>
              <a:cs typeface="Calibri"/>
            </a:endParaRPr>
          </a:p>
          <a:p>
            <a:pPr marL="321310" indent="-321310">
              <a:lnSpc>
                <a:spcPct val="90000"/>
              </a:lnSpc>
              <a:buFont typeface="Arial" panose="020B0604020202020204" pitchFamily="34" charset="0"/>
              <a:buChar char="•"/>
            </a:pPr>
            <a:r>
              <a:rPr lang="fi-FI" dirty="0">
                <a:ea typeface="Calibri"/>
                <a:cs typeface="Calibri"/>
              </a:rPr>
              <a:t>Tasavertaiseen kohteluun.</a:t>
            </a:r>
            <a:endParaRPr lang="en-US" dirty="0">
              <a:ea typeface="Calibri"/>
              <a:cs typeface="Calibri"/>
            </a:endParaRPr>
          </a:p>
          <a:p>
            <a:pPr marL="321310" indent="-321310">
              <a:lnSpc>
                <a:spcPct val="90000"/>
              </a:lnSpc>
              <a:buFont typeface="Arial" panose="020B0604020202020204" pitchFamily="34" charset="0"/>
              <a:buChar char="•"/>
            </a:pPr>
            <a:r>
              <a:rPr lang="fi-FI" dirty="0">
                <a:ea typeface="Calibri"/>
                <a:cs typeface="Calibri"/>
              </a:rPr>
              <a:t>Saada perehdytys työhön ja turvallisiin työtapoihin</a:t>
            </a:r>
            <a:endParaRPr lang="en-US" dirty="0">
              <a:ea typeface="Calibri"/>
              <a:cs typeface="Calibri"/>
            </a:endParaRPr>
          </a:p>
          <a:p>
            <a:pPr marL="321310" indent="-321310">
              <a:lnSpc>
                <a:spcPct val="90000"/>
              </a:lnSpc>
              <a:buFont typeface="Arial" panose="020B0604020202020204" pitchFamily="34" charset="0"/>
              <a:buChar char="•"/>
            </a:pPr>
            <a:r>
              <a:rPr lang="fi-FI" dirty="0">
                <a:ea typeface="Calibri"/>
                <a:cs typeface="Calibri"/>
              </a:rPr>
              <a:t>Saada työsuhteen ehdot kirjallisesti</a:t>
            </a:r>
            <a:endParaRPr lang="en-US" dirty="0"/>
          </a:p>
          <a:p>
            <a:endParaRPr lang="fi-FI" dirty="0"/>
          </a:p>
        </p:txBody>
      </p:sp>
      <p:sp>
        <p:nvSpPr>
          <p:cNvPr id="5" name="Tekstiruutu 4">
            <a:extLst>
              <a:ext uri="{FF2B5EF4-FFF2-40B4-BE49-F238E27FC236}">
                <a16:creationId xmlns:a16="http://schemas.microsoft.com/office/drawing/2014/main" id="{F03FA9A9-74E8-CC28-30C7-B639A3542FDE}"/>
              </a:ext>
            </a:extLst>
          </p:cNvPr>
          <p:cNvSpPr txBox="1"/>
          <p:nvPr/>
        </p:nvSpPr>
        <p:spPr>
          <a:xfrm>
            <a:off x="6916694" y="3264157"/>
            <a:ext cx="5007576" cy="923330"/>
          </a:xfrm>
          <a:prstGeom prst="rect">
            <a:avLst/>
          </a:prstGeom>
          <a:noFill/>
        </p:spPr>
        <p:txBody>
          <a:bodyPr wrap="square">
            <a:spAutoFit/>
          </a:bodyPr>
          <a:lstStyle/>
          <a:p>
            <a:pPr marL="0" marR="0">
              <a:buNone/>
            </a:pPr>
            <a:r>
              <a:rPr lang="fi-FI" sz="1800" b="1" u="sng" dirty="0">
                <a:effectLst/>
                <a:latin typeface="+mn-lt"/>
                <a:hlinkClick r:id="rId2">
                  <a:extLst>
                    <a:ext uri="{A12FA001-AC4F-418D-AE19-62706E023703}">
                      <ahyp:hlinkClr xmlns:ahyp="http://schemas.microsoft.com/office/drawing/2018/hyperlinkcolor" val="tx"/>
                    </a:ext>
                  </a:extLst>
                </a:hlinkClick>
              </a:rPr>
              <a:t>Tutustu myös:</a:t>
            </a:r>
            <a:r>
              <a:rPr lang="fi-FI" sz="1800" u="sng" dirty="0">
                <a:solidFill>
                  <a:srgbClr val="E0004D"/>
                </a:solidFill>
                <a:effectLst/>
                <a:latin typeface="+mn-lt"/>
                <a:hlinkClick r:id="rId2">
                  <a:extLst>
                    <a:ext uri="{A12FA001-AC4F-418D-AE19-62706E023703}">
                      <ahyp:hlinkClr xmlns:ahyp="http://schemas.microsoft.com/office/drawing/2018/hyperlinkcolor" val="tx"/>
                    </a:ext>
                  </a:extLst>
                </a:hlinkClick>
              </a:rPr>
              <a:t> https://www.humak.fi/julkaisut/duuni-laki-tyoelamaopas-nuorille/</a:t>
            </a:r>
            <a:endParaRPr lang="fi-FI" sz="900" dirty="0">
              <a:solidFill>
                <a:srgbClr val="094FD1"/>
              </a:solidFill>
              <a:effectLst/>
              <a:latin typeface="Helvetica" pitchFamily="2" charset="0"/>
            </a:endParaRPr>
          </a:p>
        </p:txBody>
      </p:sp>
    </p:spTree>
    <p:extLst>
      <p:ext uri="{BB962C8B-B14F-4D97-AF65-F5344CB8AC3E}">
        <p14:creationId xmlns:p14="http://schemas.microsoft.com/office/powerpoint/2010/main" val="170505174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EED5D8-64AA-EF28-7FD8-FCF615E4F3CA}"/>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36AB4A28-6928-A08D-E6B6-D7DE55ED33CB}"/>
              </a:ext>
            </a:extLst>
          </p:cNvPr>
          <p:cNvSpPr>
            <a:spLocks noGrp="1"/>
          </p:cNvSpPr>
          <p:nvPr>
            <p:ph type="title"/>
          </p:nvPr>
        </p:nvSpPr>
        <p:spPr/>
        <p:txBody>
          <a:bodyPr>
            <a:normAutofit/>
          </a:bodyPr>
          <a:lstStyle/>
          <a:p>
            <a:r>
              <a:rPr lang="fi-FI" b="1" dirty="0">
                <a:highlight>
                  <a:srgbClr val="D6EFCC"/>
                </a:highlight>
              </a:rPr>
              <a:t>Työntekijän velvollisuudet</a:t>
            </a:r>
            <a:endParaRPr lang="fi-FI" dirty="0"/>
          </a:p>
        </p:txBody>
      </p:sp>
      <p:sp>
        <p:nvSpPr>
          <p:cNvPr id="3" name="Tekstin paikkamerkki 2">
            <a:extLst>
              <a:ext uri="{FF2B5EF4-FFF2-40B4-BE49-F238E27FC236}">
                <a16:creationId xmlns:a16="http://schemas.microsoft.com/office/drawing/2014/main" id="{D354C30E-9E31-7F37-7B4B-DD677A23A66D}"/>
              </a:ext>
            </a:extLst>
          </p:cNvPr>
          <p:cNvSpPr>
            <a:spLocks noGrp="1"/>
          </p:cNvSpPr>
          <p:nvPr>
            <p:ph type="body" sz="quarter" idx="13"/>
          </p:nvPr>
        </p:nvSpPr>
        <p:spPr>
          <a:xfrm>
            <a:off x="1055688" y="1739153"/>
            <a:ext cx="9504362" cy="4154751"/>
          </a:xfrm>
        </p:spPr>
        <p:txBody>
          <a:bodyPr/>
          <a:lstStyle/>
          <a:p>
            <a:pPr>
              <a:lnSpc>
                <a:spcPct val="90000"/>
              </a:lnSpc>
            </a:pPr>
            <a:r>
              <a:rPr lang="fi-FI" dirty="0">
                <a:ea typeface="Calibri"/>
                <a:cs typeface="Calibri"/>
              </a:rPr>
              <a:t>Työntekijällä on velvollisuus:</a:t>
            </a:r>
            <a:endParaRPr lang="en-US" dirty="0">
              <a:ea typeface="Calibri"/>
              <a:cs typeface="Calibri"/>
            </a:endParaRPr>
          </a:p>
          <a:p>
            <a:pPr marL="321310" indent="-321310">
              <a:lnSpc>
                <a:spcPct val="90000"/>
              </a:lnSpc>
              <a:buFont typeface="Arial" panose="020B0604020202020204" pitchFamily="34" charset="0"/>
              <a:buChar char="•"/>
            </a:pPr>
            <a:r>
              <a:rPr lang="fi-FI" dirty="0">
                <a:ea typeface="Calibri"/>
                <a:cs typeface="Calibri"/>
              </a:rPr>
              <a:t>Suorittaa työ huolellisesti.</a:t>
            </a:r>
          </a:p>
          <a:p>
            <a:pPr marL="321310" indent="-321310">
              <a:lnSpc>
                <a:spcPct val="90000"/>
              </a:lnSpc>
              <a:buFont typeface="Arial" panose="020B0604020202020204" pitchFamily="34" charset="0"/>
              <a:buChar char="•"/>
            </a:pPr>
            <a:r>
              <a:rPr lang="fi-FI" dirty="0">
                <a:ea typeface="Calibri"/>
                <a:cs typeface="Calibri"/>
              </a:rPr>
              <a:t>Noudattaa sovittuja työaikoja.</a:t>
            </a:r>
          </a:p>
          <a:p>
            <a:pPr marL="321310" indent="-321310">
              <a:lnSpc>
                <a:spcPct val="90000"/>
              </a:lnSpc>
              <a:buFont typeface="Arial" panose="020B0604020202020204" pitchFamily="34" charset="0"/>
              <a:buChar char="•"/>
            </a:pPr>
            <a:r>
              <a:rPr lang="fi-FI" dirty="0">
                <a:ea typeface="Calibri"/>
                <a:cs typeface="Calibri"/>
              </a:rPr>
              <a:t>Noudattaa työnantajan ohjeita.</a:t>
            </a:r>
          </a:p>
          <a:p>
            <a:pPr marL="321310" indent="-321310">
              <a:lnSpc>
                <a:spcPct val="90000"/>
              </a:lnSpc>
              <a:buFont typeface="Arial" panose="020B0604020202020204" pitchFamily="34" charset="0"/>
              <a:buChar char="•"/>
            </a:pPr>
            <a:r>
              <a:rPr lang="fi-FI" dirty="0">
                <a:ea typeface="Calibri"/>
                <a:cs typeface="Calibri"/>
              </a:rPr>
              <a:t>Välttää työnantajan kanssa kilpailevaa toimintaa.</a:t>
            </a:r>
          </a:p>
          <a:p>
            <a:pPr marL="321310" indent="-321310">
              <a:lnSpc>
                <a:spcPct val="90000"/>
              </a:lnSpc>
              <a:buFont typeface="Arial" panose="020B0604020202020204" pitchFamily="34" charset="0"/>
              <a:buChar char="•"/>
            </a:pPr>
            <a:r>
              <a:rPr lang="fi-FI" dirty="0">
                <a:ea typeface="Calibri"/>
                <a:cs typeface="Calibri"/>
              </a:rPr>
              <a:t>Olla ilmaisematta liike- ja ammattisalaisuutta.</a:t>
            </a:r>
          </a:p>
          <a:p>
            <a:pPr marL="321310" indent="-321310">
              <a:lnSpc>
                <a:spcPct val="90000"/>
              </a:lnSpc>
              <a:buFont typeface="Arial" panose="020B0604020202020204" pitchFamily="34" charset="0"/>
              <a:buChar char="•"/>
            </a:pPr>
            <a:r>
              <a:rPr lang="fi-FI" dirty="0">
                <a:ea typeface="Calibri"/>
                <a:cs typeface="Calibri"/>
              </a:rPr>
              <a:t>Ottaa toiminnassaan huomioon työnantajan etu.</a:t>
            </a:r>
          </a:p>
          <a:p>
            <a:pPr marL="321310" indent="-321310">
              <a:lnSpc>
                <a:spcPct val="90000"/>
              </a:lnSpc>
              <a:buFont typeface="Arial" panose="020B0604020202020204" pitchFamily="34" charset="0"/>
              <a:buChar char="•"/>
            </a:pPr>
            <a:r>
              <a:rPr lang="fi-FI" dirty="0">
                <a:ea typeface="Calibri"/>
                <a:cs typeface="Calibri"/>
              </a:rPr>
              <a:t>Ilmoittaa esihenkilölle heti, jos huomaa työpaikalla vaaran.</a:t>
            </a:r>
          </a:p>
          <a:p>
            <a:pPr marL="321310" indent="-321310">
              <a:lnSpc>
                <a:spcPct val="90000"/>
              </a:lnSpc>
              <a:buFont typeface="Arial" panose="020B0604020202020204" pitchFamily="34" charset="0"/>
              <a:buChar char="•"/>
            </a:pPr>
            <a:r>
              <a:rPr lang="fi-FI" dirty="0">
                <a:ea typeface="Calibri"/>
                <a:cs typeface="Calibri"/>
              </a:rPr>
              <a:t>Olla aiheuttamatta työnantajallesi tahallista vahinkoa. </a:t>
            </a:r>
          </a:p>
        </p:txBody>
      </p:sp>
    </p:spTree>
    <p:extLst>
      <p:ext uri="{BB962C8B-B14F-4D97-AF65-F5344CB8AC3E}">
        <p14:creationId xmlns:p14="http://schemas.microsoft.com/office/powerpoint/2010/main" val="52048221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545074-DE8D-3EE1-AE46-922B8010D91C}"/>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44A36221-0A05-D763-17EE-D68CFF02FD80}"/>
              </a:ext>
            </a:extLst>
          </p:cNvPr>
          <p:cNvSpPr>
            <a:spLocks noGrp="1"/>
          </p:cNvSpPr>
          <p:nvPr>
            <p:ph type="title"/>
          </p:nvPr>
        </p:nvSpPr>
        <p:spPr/>
        <p:txBody>
          <a:bodyPr/>
          <a:lstStyle/>
          <a:p>
            <a:r>
              <a:rPr lang="fi-FI" b="1" dirty="0">
                <a:highlight>
                  <a:srgbClr val="D6EFCC"/>
                </a:highlight>
              </a:rPr>
              <a:t>Tehtävä</a:t>
            </a:r>
            <a:endParaRPr lang="fi-FI" dirty="0">
              <a:highlight>
                <a:srgbClr val="D6EFCC"/>
              </a:highlight>
            </a:endParaRPr>
          </a:p>
        </p:txBody>
      </p:sp>
      <p:sp>
        <p:nvSpPr>
          <p:cNvPr id="3" name="Tekstin paikkamerkki 2">
            <a:extLst>
              <a:ext uri="{FF2B5EF4-FFF2-40B4-BE49-F238E27FC236}">
                <a16:creationId xmlns:a16="http://schemas.microsoft.com/office/drawing/2014/main" id="{F76B6852-EBCC-0AA5-C8CF-3343AB8AC257}"/>
              </a:ext>
            </a:extLst>
          </p:cNvPr>
          <p:cNvSpPr>
            <a:spLocks noGrp="1"/>
          </p:cNvSpPr>
          <p:nvPr>
            <p:ph type="body" sz="quarter" idx="13"/>
          </p:nvPr>
        </p:nvSpPr>
        <p:spPr>
          <a:xfrm>
            <a:off x="1055688" y="2097088"/>
            <a:ext cx="4878948" cy="3657670"/>
          </a:xfrm>
        </p:spPr>
        <p:txBody>
          <a:bodyPr>
            <a:normAutofit/>
          </a:bodyPr>
          <a:lstStyle/>
          <a:p>
            <a:pPr>
              <a:lnSpc>
                <a:spcPct val="100000"/>
              </a:lnSpc>
            </a:pPr>
            <a:r>
              <a:rPr lang="fi-FI" sz="2400" b="1" dirty="0"/>
              <a:t>Aihe: </a:t>
            </a:r>
            <a:r>
              <a:rPr lang="fi-FI" sz="2400" dirty="0"/>
              <a:t>Perehdytään työsopimuksen sisältöön</a:t>
            </a:r>
            <a:br>
              <a:rPr lang="fi-FI" sz="2400" dirty="0"/>
            </a:br>
            <a:br>
              <a:rPr lang="fi-FI" sz="2400" dirty="0"/>
            </a:br>
            <a:r>
              <a:rPr lang="fi-FI" sz="2400" b="1" dirty="0"/>
              <a:t>Ennakkovalmistelut: </a:t>
            </a:r>
            <a:r>
              <a:rPr lang="fi-FI" sz="2400" dirty="0"/>
              <a:t>Varaa kyniä ja paperia</a:t>
            </a:r>
            <a:br>
              <a:rPr lang="fi-FI" sz="2400" dirty="0"/>
            </a:br>
            <a:br>
              <a:rPr lang="fi-FI" sz="2400" dirty="0"/>
            </a:br>
            <a:r>
              <a:rPr lang="fi-FI" sz="2400" b="1" dirty="0"/>
              <a:t>Tarvittava aika: </a:t>
            </a:r>
            <a:r>
              <a:rPr lang="fi-FI" sz="2400" dirty="0"/>
              <a:t>10-15 minuuttia osallistujamäärästä riippuen</a:t>
            </a:r>
          </a:p>
        </p:txBody>
      </p:sp>
      <p:sp>
        <p:nvSpPr>
          <p:cNvPr id="4" name="Tekstin paikkamerkki 3">
            <a:extLst>
              <a:ext uri="{FF2B5EF4-FFF2-40B4-BE49-F238E27FC236}">
                <a16:creationId xmlns:a16="http://schemas.microsoft.com/office/drawing/2014/main" id="{2DBFFC2A-A687-5F94-AF08-EE9011A31EA6}"/>
              </a:ext>
            </a:extLst>
          </p:cNvPr>
          <p:cNvSpPr>
            <a:spLocks noGrp="1"/>
          </p:cNvSpPr>
          <p:nvPr>
            <p:ph type="body" sz="quarter" idx="14"/>
          </p:nvPr>
        </p:nvSpPr>
        <p:spPr>
          <a:xfrm>
            <a:off x="6552334" y="2097088"/>
            <a:ext cx="5040311" cy="3463270"/>
          </a:xfrm>
          <a:ln w="38100">
            <a:solidFill>
              <a:srgbClr val="D6EFCC"/>
            </a:solidFill>
          </a:ln>
        </p:spPr>
        <p:txBody>
          <a:bodyPr vert="horz" lIns="91440" tIns="45720" rIns="91440" bIns="45720" rtlCol="0" anchor="t">
            <a:noAutofit/>
          </a:bodyPr>
          <a:lstStyle/>
          <a:p>
            <a:pPr marL="0" indent="0">
              <a:buNone/>
            </a:pPr>
            <a:r>
              <a:rPr lang="fi-FI" sz="2400" b="1" dirty="0"/>
              <a:t>Tehtävä: </a:t>
            </a:r>
          </a:p>
          <a:p>
            <a:r>
              <a:rPr lang="fi-FI" sz="2400" dirty="0"/>
              <a:t>Mitä asioita työsopimuksissa sovitaan?</a:t>
            </a:r>
            <a:endParaRPr lang="fi-FI" sz="2400">
              <a:ea typeface="Tahoma"/>
              <a:cs typeface="Tahoma"/>
            </a:endParaRPr>
          </a:p>
          <a:p>
            <a:r>
              <a:rPr lang="fi-FI" sz="2400" dirty="0"/>
              <a:t>Listaa itsellesi hetki asioita mitä tulee mieleen.</a:t>
            </a:r>
            <a:br>
              <a:rPr lang="fi-FI" sz="2400" dirty="0"/>
            </a:br>
            <a:br>
              <a:rPr lang="fi-FI" sz="2400" dirty="0"/>
            </a:br>
            <a:r>
              <a:rPr lang="fi-FI" sz="2400" dirty="0"/>
              <a:t>Osallistujat voivat vuorotellen sanoa ääneen kirjaamiaan asioita.</a:t>
            </a:r>
            <a:endParaRPr lang="fi-FI" sz="2400">
              <a:ea typeface="Tahoma"/>
              <a:cs typeface="Tahoma"/>
            </a:endParaRPr>
          </a:p>
        </p:txBody>
      </p:sp>
    </p:spTree>
    <p:extLst>
      <p:ext uri="{BB962C8B-B14F-4D97-AF65-F5344CB8AC3E}">
        <p14:creationId xmlns:p14="http://schemas.microsoft.com/office/powerpoint/2010/main" val="33129271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C141D6-1056-9137-52EB-886894455C49}"/>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F0E86A18-D418-E46B-1621-937A24E9D952}"/>
              </a:ext>
            </a:extLst>
          </p:cNvPr>
          <p:cNvSpPr>
            <a:spLocks noGrp="1"/>
          </p:cNvSpPr>
          <p:nvPr>
            <p:ph type="title"/>
          </p:nvPr>
        </p:nvSpPr>
        <p:spPr/>
        <p:txBody>
          <a:bodyPr>
            <a:normAutofit/>
          </a:bodyPr>
          <a:lstStyle/>
          <a:p>
            <a:r>
              <a:rPr lang="fi-FI" b="1" dirty="0">
                <a:highlight>
                  <a:srgbClr val="D6EFCC"/>
                </a:highlight>
              </a:rPr>
              <a:t>Työsopimuksen sisältö</a:t>
            </a:r>
            <a:endParaRPr lang="fi-FI" dirty="0"/>
          </a:p>
        </p:txBody>
      </p:sp>
      <p:sp>
        <p:nvSpPr>
          <p:cNvPr id="3" name="Tekstin paikkamerkki 2">
            <a:extLst>
              <a:ext uri="{FF2B5EF4-FFF2-40B4-BE49-F238E27FC236}">
                <a16:creationId xmlns:a16="http://schemas.microsoft.com/office/drawing/2014/main" id="{6FAA12F3-623A-CC3D-913F-61B2CE1154F3}"/>
              </a:ext>
            </a:extLst>
          </p:cNvPr>
          <p:cNvSpPr>
            <a:spLocks noGrp="1"/>
          </p:cNvSpPr>
          <p:nvPr>
            <p:ph type="body" sz="quarter" idx="13"/>
          </p:nvPr>
        </p:nvSpPr>
        <p:spPr>
          <a:xfrm>
            <a:off x="1055688" y="1739153"/>
            <a:ext cx="9504362" cy="4154751"/>
          </a:xfrm>
        </p:spPr>
        <p:txBody>
          <a:bodyPr vert="horz" lIns="91440" tIns="45720" rIns="91440" bIns="45720" rtlCol="0" anchor="t">
            <a:normAutofit/>
          </a:bodyPr>
          <a:lstStyle/>
          <a:p>
            <a:pPr>
              <a:lnSpc>
                <a:spcPct val="90000"/>
              </a:lnSpc>
            </a:pPr>
            <a:r>
              <a:rPr lang="fi-FI" sz="2000" dirty="0">
                <a:ea typeface="Calibri"/>
                <a:cs typeface="Calibri"/>
              </a:rPr>
              <a:t>Työntekijällä on velvollisuus:</a:t>
            </a:r>
            <a:endParaRPr lang="en-US" sz="2000">
              <a:ea typeface="Calibri"/>
              <a:cs typeface="Calibri"/>
            </a:endParaRPr>
          </a:p>
          <a:p>
            <a:pPr marL="321310" indent="-321310">
              <a:lnSpc>
                <a:spcPct val="90000"/>
              </a:lnSpc>
              <a:buFont typeface="Arial" panose="020B0604020202020204" pitchFamily="34" charset="0"/>
              <a:buChar char="•"/>
            </a:pPr>
            <a:r>
              <a:rPr lang="fi-FI" sz="2000" dirty="0">
                <a:ea typeface="Calibri"/>
                <a:cs typeface="Calibri"/>
              </a:rPr>
              <a:t>Suorittaa työ huolellisesti.</a:t>
            </a:r>
          </a:p>
          <a:p>
            <a:pPr marL="321310" indent="-321310">
              <a:lnSpc>
                <a:spcPct val="90000"/>
              </a:lnSpc>
              <a:buFont typeface="Arial" panose="020B0604020202020204" pitchFamily="34" charset="0"/>
              <a:buChar char="•"/>
            </a:pPr>
            <a:r>
              <a:rPr lang="fi-FI" sz="2000" dirty="0">
                <a:ea typeface="Calibri"/>
                <a:cs typeface="Calibri"/>
              </a:rPr>
              <a:t>Noudattaa sovittuja työaikoja.</a:t>
            </a:r>
          </a:p>
          <a:p>
            <a:pPr marL="321310" indent="-321310">
              <a:lnSpc>
                <a:spcPct val="90000"/>
              </a:lnSpc>
              <a:buFont typeface="Arial" panose="020B0604020202020204" pitchFamily="34" charset="0"/>
              <a:buChar char="•"/>
            </a:pPr>
            <a:r>
              <a:rPr lang="fi-FI" sz="2000" dirty="0">
                <a:ea typeface="Calibri"/>
                <a:cs typeface="Calibri"/>
              </a:rPr>
              <a:t>Noudattaa työnantajan ohjeita.</a:t>
            </a:r>
          </a:p>
          <a:p>
            <a:pPr marL="321310" indent="-321310">
              <a:lnSpc>
                <a:spcPct val="90000"/>
              </a:lnSpc>
              <a:buFont typeface="Arial" panose="020B0604020202020204" pitchFamily="34" charset="0"/>
              <a:buChar char="•"/>
            </a:pPr>
            <a:r>
              <a:rPr lang="fi-FI" sz="2000" dirty="0">
                <a:ea typeface="Calibri"/>
                <a:cs typeface="Calibri"/>
              </a:rPr>
              <a:t>Välttää työnantajan kanssa kilpailevaa toimintaa.</a:t>
            </a:r>
          </a:p>
          <a:p>
            <a:pPr marL="321310" indent="-321310">
              <a:lnSpc>
                <a:spcPct val="90000"/>
              </a:lnSpc>
              <a:buFont typeface="Arial" panose="020B0604020202020204" pitchFamily="34" charset="0"/>
              <a:buChar char="•"/>
            </a:pPr>
            <a:r>
              <a:rPr lang="fi-FI" sz="2000" dirty="0">
                <a:ea typeface="Calibri"/>
                <a:cs typeface="Calibri"/>
              </a:rPr>
              <a:t>Olla ilmaisematta liike- ja ammattisalaisuutta.</a:t>
            </a:r>
          </a:p>
          <a:p>
            <a:pPr marL="321310" indent="-321310">
              <a:lnSpc>
                <a:spcPct val="90000"/>
              </a:lnSpc>
              <a:buFont typeface="Arial" panose="020B0604020202020204" pitchFamily="34" charset="0"/>
              <a:buChar char="•"/>
            </a:pPr>
            <a:r>
              <a:rPr lang="fi-FI" sz="2000" dirty="0">
                <a:ea typeface="Calibri"/>
                <a:cs typeface="Calibri"/>
              </a:rPr>
              <a:t>Ottaa toiminnassaan huomioon työnantajan etu.</a:t>
            </a:r>
          </a:p>
          <a:p>
            <a:pPr marL="321310" indent="-321310">
              <a:lnSpc>
                <a:spcPct val="90000"/>
              </a:lnSpc>
              <a:buFont typeface="Arial" panose="020B0604020202020204" pitchFamily="34" charset="0"/>
              <a:buChar char="•"/>
            </a:pPr>
            <a:r>
              <a:rPr lang="fi-FI" sz="2000" dirty="0">
                <a:ea typeface="Calibri"/>
                <a:cs typeface="Calibri"/>
              </a:rPr>
              <a:t>Ilmoittaa esihenkilölle heti, jos huomaa työpaikalla vaaran.</a:t>
            </a:r>
          </a:p>
          <a:p>
            <a:pPr marL="321310" indent="-321310">
              <a:lnSpc>
                <a:spcPct val="90000"/>
              </a:lnSpc>
              <a:buFont typeface="Arial" panose="020B0604020202020204" pitchFamily="34" charset="0"/>
              <a:buChar char="•"/>
            </a:pPr>
            <a:r>
              <a:rPr lang="fi-FI" sz="2000" dirty="0">
                <a:ea typeface="Calibri"/>
                <a:cs typeface="Calibri"/>
              </a:rPr>
              <a:t>Olla aiheuttamatta työnantajallesi tahallista vahinkoa. </a:t>
            </a:r>
          </a:p>
        </p:txBody>
      </p:sp>
      <p:pic>
        <p:nvPicPr>
          <p:cNvPr id="4" name="Picture 3">
            <a:extLst>
              <a:ext uri="{FF2B5EF4-FFF2-40B4-BE49-F238E27FC236}">
                <a16:creationId xmlns:a16="http://schemas.microsoft.com/office/drawing/2014/main" id="{2EBDC50B-2CBF-3492-22A3-8AE5BF0C11CC}"/>
              </a:ext>
            </a:extLst>
          </p:cNvPr>
          <p:cNvPicPr>
            <a:picLocks noChangeAspect="1"/>
          </p:cNvPicPr>
          <p:nvPr/>
        </p:nvPicPr>
        <p:blipFill>
          <a:blip r:embed="rId3"/>
          <a:stretch>
            <a:fillRect/>
          </a:stretch>
        </p:blipFill>
        <p:spPr>
          <a:xfrm>
            <a:off x="8368713" y="1035843"/>
            <a:ext cx="3020997" cy="4274344"/>
          </a:xfrm>
          <a:prstGeom prst="rect">
            <a:avLst/>
          </a:prstGeom>
        </p:spPr>
      </p:pic>
    </p:spTree>
    <p:extLst>
      <p:ext uri="{BB962C8B-B14F-4D97-AF65-F5344CB8AC3E}">
        <p14:creationId xmlns:p14="http://schemas.microsoft.com/office/powerpoint/2010/main" val="1628973139"/>
      </p:ext>
    </p:extLst>
  </p:cSld>
  <p:clrMapOvr>
    <a:masterClrMapping/>
  </p:clrMapOvr>
  <p:extLst>
    <p:ext uri="{6950BFC3-D8DA-4A85-94F7-54DA5524770B}">
      <p188:commentRel xmlns:p188="http://schemas.microsoft.com/office/powerpoint/2018/8/main" r:id="rId2"/>
    </p:ext>
  </p:extLs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D8A538A-969C-4865-FE9B-7ED1C9986D5F}"/>
              </a:ext>
            </a:extLst>
          </p:cNvPr>
          <p:cNvSpPr>
            <a:spLocks noGrp="1"/>
          </p:cNvSpPr>
          <p:nvPr>
            <p:ph type="title"/>
          </p:nvPr>
        </p:nvSpPr>
        <p:spPr/>
        <p:txBody>
          <a:bodyPr/>
          <a:lstStyle/>
          <a:p>
            <a:r>
              <a:rPr lang="fi-FI" b="1" dirty="0">
                <a:highlight>
                  <a:srgbClr val="D6EFCC"/>
                </a:highlight>
              </a:rPr>
              <a:t>Työsopimuksen sisältö</a:t>
            </a:r>
            <a:endParaRPr lang="fi-FI" dirty="0"/>
          </a:p>
        </p:txBody>
      </p:sp>
      <p:sp>
        <p:nvSpPr>
          <p:cNvPr id="3" name="Tekstin paikkamerkki 2">
            <a:extLst>
              <a:ext uri="{FF2B5EF4-FFF2-40B4-BE49-F238E27FC236}">
                <a16:creationId xmlns:a16="http://schemas.microsoft.com/office/drawing/2014/main" id="{ECB752F1-3829-0CA8-B9CC-F305B327CB07}"/>
              </a:ext>
            </a:extLst>
          </p:cNvPr>
          <p:cNvSpPr>
            <a:spLocks noGrp="1"/>
          </p:cNvSpPr>
          <p:nvPr>
            <p:ph type="body" sz="quarter" idx="13"/>
          </p:nvPr>
        </p:nvSpPr>
        <p:spPr>
          <a:xfrm>
            <a:off x="1055688" y="1875862"/>
            <a:ext cx="4325204" cy="3657670"/>
          </a:xfrm>
        </p:spPr>
        <p:txBody>
          <a:bodyPr vert="horz" lIns="91440" tIns="45720" rIns="91440" bIns="45720" rtlCol="0" anchor="t">
            <a:normAutofit/>
          </a:bodyPr>
          <a:lstStyle/>
          <a:p>
            <a:pPr>
              <a:lnSpc>
                <a:spcPct val="90000"/>
              </a:lnSpc>
            </a:pPr>
            <a:r>
              <a:rPr lang="fi-FI" sz="2000" dirty="0">
                <a:ea typeface="Calibri"/>
                <a:cs typeface="Calibri"/>
              </a:rPr>
              <a:t>Sisältää ainakin seuraavat asiat:</a:t>
            </a:r>
            <a:endParaRPr lang="en-US" sz="2000">
              <a:ea typeface="Calibri"/>
              <a:cs typeface="Calibri"/>
            </a:endParaRPr>
          </a:p>
          <a:p>
            <a:pPr marL="321310" indent="-321310">
              <a:lnSpc>
                <a:spcPct val="90000"/>
              </a:lnSpc>
              <a:buFont typeface="Arial"/>
              <a:buChar char="•"/>
            </a:pPr>
            <a:r>
              <a:rPr lang="fi-FI" sz="2000" dirty="0">
                <a:ea typeface="Calibri"/>
                <a:cs typeface="Calibri"/>
              </a:rPr>
              <a:t>Työnantajan ja työntekijän nimi ja henkilötunnus sekä koti- ja liikepaikka</a:t>
            </a:r>
            <a:endParaRPr lang="en-US" sz="2000">
              <a:ea typeface="Calibri"/>
              <a:cs typeface="Calibri"/>
            </a:endParaRPr>
          </a:p>
          <a:p>
            <a:pPr marL="321310" indent="-321310">
              <a:lnSpc>
                <a:spcPct val="90000"/>
              </a:lnSpc>
              <a:buFont typeface="Arial"/>
              <a:buChar char="•"/>
            </a:pPr>
            <a:r>
              <a:rPr lang="fi-FI" sz="2000" dirty="0">
                <a:ea typeface="Calibri"/>
                <a:cs typeface="Calibri"/>
              </a:rPr>
              <a:t>Työsopimuksen voimassaolo (toistaiseksi voimassaoleva vai määräaikainen työsopimus)</a:t>
            </a:r>
            <a:endParaRPr lang="en-US" sz="2000">
              <a:ea typeface="Calibri"/>
              <a:cs typeface="Calibri"/>
            </a:endParaRPr>
          </a:p>
          <a:p>
            <a:pPr marL="321310" indent="-321310">
              <a:lnSpc>
                <a:spcPct val="90000"/>
              </a:lnSpc>
              <a:buFont typeface="Arial"/>
              <a:buChar char="•"/>
            </a:pPr>
            <a:r>
              <a:rPr lang="fi-FI" sz="2000" dirty="0">
                <a:ea typeface="Calibri"/>
                <a:cs typeface="Calibri"/>
              </a:rPr>
              <a:t>Määräaikaisessa sopimuksessa työsuhteen kesto ja peruste määräaikaisuudelle</a:t>
            </a:r>
            <a:endParaRPr lang="en-US" sz="2000">
              <a:ea typeface="Calibri"/>
              <a:cs typeface="Calibri"/>
            </a:endParaRPr>
          </a:p>
          <a:p>
            <a:pPr marL="321310" indent="-321310">
              <a:lnSpc>
                <a:spcPct val="90000"/>
              </a:lnSpc>
              <a:buFont typeface="Arial"/>
              <a:buChar char="•"/>
            </a:pPr>
            <a:r>
              <a:rPr lang="fi-FI" sz="2000" dirty="0">
                <a:ea typeface="Calibri"/>
                <a:cs typeface="Calibri"/>
              </a:rPr>
              <a:t>Työaika</a:t>
            </a:r>
            <a:endParaRPr lang="en-US" sz="2000">
              <a:ea typeface="Calibri"/>
              <a:cs typeface="Calibri"/>
            </a:endParaRPr>
          </a:p>
        </p:txBody>
      </p:sp>
      <p:sp>
        <p:nvSpPr>
          <p:cNvPr id="4" name="Tekstin paikkamerkki 3">
            <a:extLst>
              <a:ext uri="{FF2B5EF4-FFF2-40B4-BE49-F238E27FC236}">
                <a16:creationId xmlns:a16="http://schemas.microsoft.com/office/drawing/2014/main" id="{9E2FCEEC-4CA9-598F-BDF1-9EBF38E52EE6}"/>
              </a:ext>
            </a:extLst>
          </p:cNvPr>
          <p:cNvSpPr>
            <a:spLocks noGrp="1"/>
          </p:cNvSpPr>
          <p:nvPr>
            <p:ph type="body" sz="quarter" idx="14"/>
          </p:nvPr>
        </p:nvSpPr>
        <p:spPr>
          <a:xfrm>
            <a:off x="6238031" y="1878915"/>
            <a:ext cx="4325204" cy="3657670"/>
          </a:xfrm>
        </p:spPr>
        <p:txBody>
          <a:bodyPr vert="horz" lIns="91440" tIns="45720" rIns="91440" bIns="45720" rtlCol="0" anchor="t">
            <a:noAutofit/>
          </a:bodyPr>
          <a:lstStyle/>
          <a:p>
            <a:pPr marL="321310" indent="-321310">
              <a:lnSpc>
                <a:spcPct val="90000"/>
              </a:lnSpc>
              <a:buFont typeface="Arial"/>
              <a:buChar char="•"/>
            </a:pPr>
            <a:r>
              <a:rPr lang="fi-FI" sz="2000" dirty="0">
                <a:ea typeface="Calibri"/>
                <a:cs typeface="Calibri"/>
              </a:rPr>
              <a:t>Koeaika</a:t>
            </a:r>
          </a:p>
          <a:p>
            <a:pPr marL="321310" indent="-321310">
              <a:lnSpc>
                <a:spcPct val="90000"/>
              </a:lnSpc>
              <a:buFont typeface="Arial"/>
              <a:buChar char="•"/>
            </a:pPr>
            <a:r>
              <a:rPr lang="fi-FI" sz="2000" dirty="0">
                <a:ea typeface="Calibri"/>
                <a:cs typeface="Calibri"/>
              </a:rPr>
              <a:t>Työntekopaikka</a:t>
            </a:r>
            <a:endParaRPr lang="en-US" sz="2000">
              <a:ea typeface="Calibri"/>
              <a:cs typeface="Calibri"/>
            </a:endParaRPr>
          </a:p>
          <a:p>
            <a:pPr marL="321310" indent="-321310">
              <a:lnSpc>
                <a:spcPct val="90000"/>
              </a:lnSpc>
              <a:buFont typeface="Arial"/>
              <a:buChar char="•"/>
            </a:pPr>
            <a:r>
              <a:rPr lang="fi-FI" sz="2000" dirty="0">
                <a:ea typeface="Calibri"/>
                <a:cs typeface="Calibri"/>
              </a:rPr>
              <a:t>Työtehtävät</a:t>
            </a:r>
            <a:endParaRPr lang="en-US" sz="2000">
              <a:ea typeface="Calibri"/>
              <a:cs typeface="Calibri"/>
            </a:endParaRPr>
          </a:p>
          <a:p>
            <a:pPr marL="321310" indent="-321310">
              <a:lnSpc>
                <a:spcPct val="90000"/>
              </a:lnSpc>
              <a:buFont typeface="Arial"/>
              <a:buChar char="•"/>
            </a:pPr>
            <a:r>
              <a:rPr lang="fi-FI" sz="2000" dirty="0">
                <a:ea typeface="Calibri"/>
                <a:cs typeface="Calibri"/>
              </a:rPr>
              <a:t>Palkka ja palkanmaksukausi</a:t>
            </a:r>
            <a:endParaRPr lang="en-US" sz="2000">
              <a:ea typeface="Calibri"/>
              <a:cs typeface="Calibri"/>
            </a:endParaRPr>
          </a:p>
          <a:p>
            <a:pPr marL="321310" indent="-321310">
              <a:lnSpc>
                <a:spcPct val="90000"/>
              </a:lnSpc>
              <a:buFont typeface="Arial"/>
              <a:buChar char="•"/>
            </a:pPr>
            <a:r>
              <a:rPr lang="fi-FI" sz="2000" dirty="0">
                <a:ea typeface="Calibri"/>
                <a:cs typeface="Calibri"/>
              </a:rPr>
              <a:t>Vuosiloma</a:t>
            </a:r>
            <a:endParaRPr lang="en-US" sz="2000">
              <a:ea typeface="Calibri"/>
              <a:cs typeface="Calibri"/>
            </a:endParaRPr>
          </a:p>
          <a:p>
            <a:pPr marL="321310" indent="-321310">
              <a:lnSpc>
                <a:spcPct val="90000"/>
              </a:lnSpc>
              <a:buFont typeface="Arial"/>
              <a:buChar char="•"/>
            </a:pPr>
            <a:r>
              <a:rPr lang="fi-FI" sz="2000" dirty="0">
                <a:ea typeface="Calibri"/>
                <a:cs typeface="Calibri"/>
              </a:rPr>
              <a:t>Irtisanomisaika</a:t>
            </a:r>
            <a:endParaRPr lang="en-US" sz="2000">
              <a:ea typeface="Calibri"/>
              <a:cs typeface="Calibri"/>
            </a:endParaRPr>
          </a:p>
          <a:p>
            <a:pPr marL="321310" indent="-321310">
              <a:lnSpc>
                <a:spcPct val="90000"/>
              </a:lnSpc>
              <a:buFont typeface="Arial"/>
              <a:buChar char="•"/>
            </a:pPr>
            <a:r>
              <a:rPr lang="fi-FI" sz="2000" dirty="0">
                <a:ea typeface="Calibri"/>
                <a:cs typeface="Calibri"/>
              </a:rPr>
              <a:t>Mahdollisesti noudatettava työehtosopimus</a:t>
            </a:r>
            <a:endParaRPr lang="en-US" sz="2000">
              <a:ea typeface="Calibri"/>
              <a:cs typeface="Calibri"/>
            </a:endParaRPr>
          </a:p>
          <a:p>
            <a:pPr marL="321310" indent="-321310">
              <a:lnSpc>
                <a:spcPct val="90000"/>
              </a:lnSpc>
              <a:buFont typeface="Arial"/>
              <a:buChar char="•"/>
            </a:pPr>
            <a:r>
              <a:rPr lang="fi-FI" sz="2000" dirty="0">
                <a:ea typeface="Calibri"/>
                <a:cs typeface="Calibri"/>
              </a:rPr>
              <a:t>Päiväys ja allekirjoitus </a:t>
            </a:r>
            <a:endParaRPr lang="en-US" sz="2000">
              <a:ea typeface="Calibri"/>
              <a:cs typeface="Calibri"/>
            </a:endParaRPr>
          </a:p>
          <a:p>
            <a:pPr marL="0" indent="0">
              <a:buNone/>
            </a:pPr>
            <a:endParaRPr lang="fi-FI" dirty="0"/>
          </a:p>
        </p:txBody>
      </p:sp>
    </p:spTree>
    <p:extLst>
      <p:ext uri="{BB962C8B-B14F-4D97-AF65-F5344CB8AC3E}">
        <p14:creationId xmlns:p14="http://schemas.microsoft.com/office/powerpoint/2010/main" val="292888535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D6EFCC"/>
        </a:solidFill>
        <a:effectLst/>
      </p:bgPr>
    </p:bg>
    <p:spTree>
      <p:nvGrpSpPr>
        <p:cNvPr id="1" name="">
          <a:extLst>
            <a:ext uri="{FF2B5EF4-FFF2-40B4-BE49-F238E27FC236}">
              <a16:creationId xmlns:a16="http://schemas.microsoft.com/office/drawing/2014/main" id="{F1249E86-A027-857D-02F0-E672993657F6}"/>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015FC3E7-FA3E-C6FC-07FD-C76A5AF11F22}"/>
              </a:ext>
            </a:extLst>
          </p:cNvPr>
          <p:cNvSpPr>
            <a:spLocks noGrp="1"/>
          </p:cNvSpPr>
          <p:nvPr>
            <p:ph type="ctrTitle"/>
          </p:nvPr>
        </p:nvSpPr>
        <p:spPr/>
        <p:txBody>
          <a:bodyPr>
            <a:normAutofit/>
          </a:bodyPr>
          <a:lstStyle/>
          <a:p>
            <a:r>
              <a:rPr lang="fi-FI" sz="6000" b="1" dirty="0"/>
              <a:t>Kiitos </a:t>
            </a:r>
            <a:br>
              <a:rPr lang="fi-FI" sz="6000" b="1" dirty="0"/>
            </a:br>
            <a:r>
              <a:rPr lang="fi-FI" sz="6000" b="1" dirty="0"/>
              <a:t>osallistumisesta!</a:t>
            </a:r>
          </a:p>
        </p:txBody>
      </p:sp>
      <p:sp>
        <p:nvSpPr>
          <p:cNvPr id="4" name="Tekstiruutu 3">
            <a:extLst>
              <a:ext uri="{FF2B5EF4-FFF2-40B4-BE49-F238E27FC236}">
                <a16:creationId xmlns:a16="http://schemas.microsoft.com/office/drawing/2014/main" id="{978ADD18-777C-7F7F-D7E1-D2179B345D3F}"/>
              </a:ext>
            </a:extLst>
          </p:cNvPr>
          <p:cNvSpPr txBox="1"/>
          <p:nvPr/>
        </p:nvSpPr>
        <p:spPr>
          <a:xfrm>
            <a:off x="6508376" y="842683"/>
            <a:ext cx="5074024" cy="1015663"/>
          </a:xfrm>
          <a:prstGeom prst="rect">
            <a:avLst/>
          </a:prstGeom>
          <a:noFill/>
        </p:spPr>
        <p:txBody>
          <a:bodyPr wrap="square">
            <a:spAutoFit/>
          </a:bodyPr>
          <a:lstStyle/>
          <a:p>
            <a:pPr marL="321310" indent="-321310" algn="r"/>
            <a:r>
              <a:rPr lang="fi-FI" sz="2000" b="1" dirty="0">
                <a:ea typeface="Calibri"/>
                <a:cs typeface="Calibri"/>
              </a:rPr>
              <a:t>Jos keräät palautteen, voit laittaa tähän esim. Palautekyselyn QR-koodin! </a:t>
            </a:r>
            <a:endParaRPr lang="en-US" sz="2000" dirty="0">
              <a:ea typeface="Calibri"/>
              <a:cs typeface="Calibri"/>
            </a:endParaRPr>
          </a:p>
        </p:txBody>
      </p:sp>
    </p:spTree>
    <p:extLst>
      <p:ext uri="{BB962C8B-B14F-4D97-AF65-F5344CB8AC3E}">
        <p14:creationId xmlns:p14="http://schemas.microsoft.com/office/powerpoint/2010/main" val="42321064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1BAEF"/>
        </a:solidFill>
        <a:effectLst/>
      </p:bgPr>
    </p:bg>
    <p:spTree>
      <p:nvGrpSpPr>
        <p:cNvPr id="1" name="">
          <a:extLst>
            <a:ext uri="{FF2B5EF4-FFF2-40B4-BE49-F238E27FC236}">
              <a16:creationId xmlns:a16="http://schemas.microsoft.com/office/drawing/2014/main" id="{A37EEA62-97F5-90B9-B4E0-27E8903914E7}"/>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0E83617C-3550-F2DC-FF69-B67EC670A2FC}"/>
              </a:ext>
            </a:extLst>
          </p:cNvPr>
          <p:cNvSpPr>
            <a:spLocks noGrp="1"/>
          </p:cNvSpPr>
          <p:nvPr>
            <p:ph type="ctrTitle"/>
          </p:nvPr>
        </p:nvSpPr>
        <p:spPr>
          <a:xfrm>
            <a:off x="1524000" y="2180492"/>
            <a:ext cx="9144000" cy="2497015"/>
          </a:xfrm>
        </p:spPr>
        <p:txBody>
          <a:bodyPr>
            <a:normAutofit fontScale="90000"/>
          </a:bodyPr>
          <a:lstStyle/>
          <a:p>
            <a:r>
              <a:rPr lang="en-US" b="1" dirty="0">
                <a:ea typeface="Calibri"/>
                <a:cs typeface="Calibri"/>
              </a:rPr>
              <a:t>6. PAJAKERTA</a:t>
            </a:r>
            <a:br>
              <a:rPr lang="en-US" b="1" dirty="0">
                <a:ea typeface="Calibri"/>
                <a:cs typeface="Calibri"/>
              </a:rPr>
            </a:br>
            <a:r>
              <a:rPr lang="en-US" dirty="0" err="1">
                <a:ea typeface="Calibri"/>
                <a:cs typeface="Calibri"/>
              </a:rPr>
              <a:t>Työelämässä</a:t>
            </a:r>
            <a:r>
              <a:rPr lang="en-US" dirty="0">
                <a:ea typeface="Calibri"/>
                <a:cs typeface="Calibri"/>
              </a:rPr>
              <a:t> </a:t>
            </a:r>
            <a:r>
              <a:rPr lang="en-US" dirty="0" err="1">
                <a:ea typeface="Calibri"/>
                <a:cs typeface="Calibri"/>
              </a:rPr>
              <a:t>toimiminen</a:t>
            </a:r>
            <a:r>
              <a:rPr lang="en-US" dirty="0">
                <a:ea typeface="Calibri"/>
                <a:cs typeface="Calibri"/>
              </a:rPr>
              <a:t> 2:</a:t>
            </a:r>
            <a:br>
              <a:rPr lang="en-US" dirty="0">
                <a:ea typeface="Calibri"/>
                <a:cs typeface="Calibri"/>
              </a:rPr>
            </a:br>
            <a:r>
              <a:rPr lang="en-US" dirty="0" err="1">
                <a:ea typeface="Calibri"/>
                <a:cs typeface="Calibri"/>
              </a:rPr>
              <a:t>Työturvallisuus</a:t>
            </a:r>
            <a:br>
              <a:rPr lang="en-US" dirty="0">
                <a:ea typeface="Calibri"/>
                <a:cs typeface="Calibri"/>
              </a:rPr>
            </a:br>
            <a:r>
              <a:rPr lang="en-US" dirty="0" err="1">
                <a:ea typeface="Calibri"/>
                <a:cs typeface="Calibri"/>
              </a:rPr>
              <a:t>Pajasarjan</a:t>
            </a:r>
            <a:r>
              <a:rPr lang="en-US" dirty="0">
                <a:ea typeface="Calibri"/>
                <a:cs typeface="Calibri"/>
              </a:rPr>
              <a:t> </a:t>
            </a:r>
            <a:r>
              <a:rPr lang="en-US" dirty="0" err="1">
                <a:ea typeface="Calibri"/>
                <a:cs typeface="Calibri"/>
              </a:rPr>
              <a:t>lopetus</a:t>
            </a:r>
            <a:endParaRPr lang="fi-FI" dirty="0"/>
          </a:p>
        </p:txBody>
      </p:sp>
    </p:spTree>
    <p:extLst>
      <p:ext uri="{BB962C8B-B14F-4D97-AF65-F5344CB8AC3E}">
        <p14:creationId xmlns:p14="http://schemas.microsoft.com/office/powerpoint/2010/main" val="106459077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in paikkamerkki 2">
            <a:extLst>
              <a:ext uri="{FF2B5EF4-FFF2-40B4-BE49-F238E27FC236}">
                <a16:creationId xmlns:a16="http://schemas.microsoft.com/office/drawing/2014/main" id="{BE1C2D08-C9C4-E6CB-F3F4-980F0837877C}"/>
              </a:ext>
            </a:extLst>
          </p:cNvPr>
          <p:cNvSpPr>
            <a:spLocks noGrp="1"/>
          </p:cNvSpPr>
          <p:nvPr>
            <p:ph type="body" sz="quarter" idx="13"/>
          </p:nvPr>
        </p:nvSpPr>
        <p:spPr>
          <a:xfrm>
            <a:off x="1055688" y="1380565"/>
            <a:ext cx="9504362" cy="4513339"/>
          </a:xfrm>
        </p:spPr>
        <p:txBody>
          <a:bodyPr/>
          <a:lstStyle/>
          <a:p>
            <a:pPr>
              <a:lnSpc>
                <a:spcPct val="100000"/>
              </a:lnSpc>
            </a:pPr>
            <a:r>
              <a:rPr lang="fi-FI" sz="2400" dirty="0"/>
              <a:t>Viimeisessä valmennuspajassa virittäytymisenä käytetään tunteet-lappusia. Voit tulostaa laput ja vaikka laminoida itsellesi käyttöön. Muistathan jättää tyhjiä lappuja myös mahdollisuudeksi itse täyttää, mikäli sopivaa tunnetta ei nuoren mielestä löydy.</a:t>
            </a:r>
          </a:p>
          <a:p>
            <a:pPr>
              <a:lnSpc>
                <a:spcPct val="100000"/>
              </a:lnSpc>
            </a:pPr>
            <a:r>
              <a:rPr lang="fi-FI" sz="2400" dirty="0"/>
              <a:t>Työhyvinvoinnin osallistavassa osiossa käytetään sanapilveä, jonka ohjaajat tekevät valmiiksi ennen pajaa.</a:t>
            </a:r>
          </a:p>
          <a:p>
            <a:pPr>
              <a:lnSpc>
                <a:spcPct val="100000"/>
              </a:lnSpc>
            </a:pPr>
            <a:r>
              <a:rPr lang="fi-FI" sz="2400" dirty="0"/>
              <a:t>Työturvallisuusosiossa pohditaan asioita keissien avulla. Voit  laatia omalle kohderyhmällesi sopivat ja ajankohtaiset keissit, joita yhdessä keskustellen ratkotte.</a:t>
            </a:r>
          </a:p>
          <a:p>
            <a:endParaRPr lang="fi-FI" dirty="0"/>
          </a:p>
        </p:txBody>
      </p:sp>
    </p:spTree>
    <p:extLst>
      <p:ext uri="{BB962C8B-B14F-4D97-AF65-F5344CB8AC3E}">
        <p14:creationId xmlns:p14="http://schemas.microsoft.com/office/powerpoint/2010/main" val="363016605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l="3000"/>
          </a:stretch>
        </a:blipFill>
        <a:effectLst/>
      </p:bgPr>
    </p:bg>
    <p:spTree>
      <p:nvGrpSpPr>
        <p:cNvPr id="1" name="">
          <a:extLst>
            <a:ext uri="{FF2B5EF4-FFF2-40B4-BE49-F238E27FC236}">
              <a16:creationId xmlns:a16="http://schemas.microsoft.com/office/drawing/2014/main" id="{0583D24F-EAAB-B9A6-BDA2-C585B187C7F6}"/>
            </a:ext>
          </a:extLst>
        </p:cNvPr>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DFFFF57D-6CF4-BEE7-C693-DB2A0FB822C4}"/>
              </a:ext>
            </a:extLst>
          </p:cNvPr>
          <p:cNvSpPr>
            <a:spLocks noGrp="1"/>
          </p:cNvSpPr>
          <p:nvPr>
            <p:ph type="body" sz="quarter" idx="14"/>
          </p:nvPr>
        </p:nvSpPr>
        <p:spPr>
          <a:xfrm>
            <a:off x="1055689" y="1720550"/>
            <a:ext cx="4125911" cy="5359983"/>
          </a:xfrm>
        </p:spPr>
        <p:txBody>
          <a:bodyPr vert="horz" lIns="91440" tIns="45720" rIns="91440" bIns="45720" rtlCol="0" anchor="t">
            <a:normAutofit/>
          </a:bodyPr>
          <a:lstStyle/>
          <a:p>
            <a:pPr>
              <a:lnSpc>
                <a:spcPct val="100000"/>
              </a:lnSpc>
            </a:pPr>
            <a:r>
              <a:rPr lang="fi-FI" sz="2200" dirty="0">
                <a:ea typeface="Calibri"/>
                <a:cs typeface="Calibri"/>
              </a:rPr>
              <a:t>Tavoitteena tänään:</a:t>
            </a:r>
          </a:p>
          <a:p>
            <a:pPr marL="342900" indent="-342900">
              <a:lnSpc>
                <a:spcPct val="100000"/>
              </a:lnSpc>
              <a:buFont typeface="Arial" panose="020B0604020202020204" pitchFamily="34" charset="0"/>
              <a:buChar char="•"/>
            </a:pPr>
            <a:r>
              <a:rPr lang="fi-FI" sz="2200" dirty="0">
                <a:ea typeface="Calibri"/>
                <a:cs typeface="Calibri"/>
              </a:rPr>
              <a:t>Tutkia yhdessä mitkä asiat tuottavat työhyvinvointia työelämässä</a:t>
            </a:r>
          </a:p>
          <a:p>
            <a:pPr marL="342900" indent="-342900">
              <a:lnSpc>
                <a:spcPct val="100000"/>
              </a:lnSpc>
              <a:buFont typeface="Arial" panose="020B0604020202020204" pitchFamily="34" charset="0"/>
              <a:buChar char="•"/>
            </a:pPr>
            <a:r>
              <a:rPr lang="fi-FI" sz="2200" dirty="0">
                <a:ea typeface="Calibri"/>
                <a:cs typeface="Calibri"/>
              </a:rPr>
              <a:t>Perehdytään siihen mitä on psyykkinen ja fyysinen työturvallisuus</a:t>
            </a:r>
          </a:p>
          <a:p>
            <a:pPr>
              <a:lnSpc>
                <a:spcPct val="100000"/>
              </a:lnSpc>
            </a:pPr>
            <a:r>
              <a:rPr lang="fi-FI" sz="2200" dirty="0">
                <a:ea typeface="Calibri"/>
                <a:cs typeface="Calibri"/>
              </a:rPr>
              <a:t>Lähdevinkki: </a:t>
            </a:r>
            <a:r>
              <a:rPr lang="fi-FI" sz="2200" dirty="0">
                <a:ea typeface="+mn-lt"/>
                <a:cs typeface="+mn-lt"/>
                <a:hlinkClick r:id="rId3"/>
              </a:rPr>
              <a:t>https://www.humak.fi/julkaisut/duuni-laki-tyoelamaopas-nuorille/</a:t>
            </a:r>
            <a:endParaRPr lang="fi-FI" sz="2200" dirty="0">
              <a:ea typeface="Calibri"/>
              <a:cs typeface="Calibri"/>
            </a:endParaRPr>
          </a:p>
          <a:p>
            <a:pPr marL="342900" indent="-342900">
              <a:lnSpc>
                <a:spcPct val="100000"/>
              </a:lnSpc>
              <a:buChar char="•"/>
            </a:pPr>
            <a:endParaRPr lang="fi-FI" sz="2200" dirty="0">
              <a:ea typeface="Tahoma"/>
              <a:cs typeface="Tahoma"/>
            </a:endParaRPr>
          </a:p>
          <a:p>
            <a:pPr marL="342900" indent="-342900">
              <a:lnSpc>
                <a:spcPct val="100000"/>
              </a:lnSpc>
              <a:buChar char="•"/>
            </a:pPr>
            <a:endParaRPr lang="fi-FI" sz="2200" dirty="0">
              <a:ea typeface="Calibri"/>
              <a:cs typeface="Calibri"/>
            </a:endParaRPr>
          </a:p>
          <a:p>
            <a:endParaRPr lang="fi-FI" dirty="0">
              <a:ea typeface="Tahoma"/>
              <a:cs typeface="Tahoma"/>
            </a:endParaRPr>
          </a:p>
        </p:txBody>
      </p:sp>
      <p:sp>
        <p:nvSpPr>
          <p:cNvPr id="3" name="Tekstin paikkamerkki 2">
            <a:extLst>
              <a:ext uri="{FF2B5EF4-FFF2-40B4-BE49-F238E27FC236}">
                <a16:creationId xmlns:a16="http://schemas.microsoft.com/office/drawing/2014/main" id="{15573BBF-64D1-DCB6-17B5-AB2B4EEE68B1}"/>
              </a:ext>
            </a:extLst>
          </p:cNvPr>
          <p:cNvSpPr>
            <a:spLocks noGrp="1"/>
          </p:cNvSpPr>
          <p:nvPr>
            <p:ph type="body" sz="quarter" idx="15"/>
          </p:nvPr>
        </p:nvSpPr>
        <p:spPr>
          <a:xfrm>
            <a:off x="1055689" y="-142430"/>
            <a:ext cx="9325440" cy="2246967"/>
          </a:xfrm>
        </p:spPr>
        <p:txBody>
          <a:bodyPr/>
          <a:lstStyle/>
          <a:p>
            <a:r>
              <a:rPr lang="fi-FI" b="1" dirty="0"/>
              <a:t>Teemana työhyvinvointi </a:t>
            </a:r>
          </a:p>
          <a:p>
            <a:r>
              <a:rPr lang="fi-FI" b="1" dirty="0"/>
              <a:t>ja työturvallisuus</a:t>
            </a:r>
          </a:p>
          <a:p>
            <a:endParaRPr lang="fi-FI" dirty="0"/>
          </a:p>
        </p:txBody>
      </p:sp>
    </p:spTree>
    <p:extLst>
      <p:ext uri="{BB962C8B-B14F-4D97-AF65-F5344CB8AC3E}">
        <p14:creationId xmlns:p14="http://schemas.microsoft.com/office/powerpoint/2010/main" val="318195934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AF7B54-7A91-6C36-1A88-A822ED301665}"/>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CA97E986-2833-271B-99AE-C4BD46746163}"/>
              </a:ext>
            </a:extLst>
          </p:cNvPr>
          <p:cNvSpPr>
            <a:spLocks noGrp="1"/>
          </p:cNvSpPr>
          <p:nvPr>
            <p:ph type="title"/>
          </p:nvPr>
        </p:nvSpPr>
        <p:spPr/>
        <p:txBody>
          <a:bodyPr/>
          <a:lstStyle/>
          <a:p>
            <a:r>
              <a:rPr lang="fi-FI" b="1" dirty="0">
                <a:highlight>
                  <a:srgbClr val="F1BAEF"/>
                </a:highlight>
              </a:rPr>
              <a:t>Tehtävä</a:t>
            </a:r>
            <a:endParaRPr lang="fi-FI" dirty="0">
              <a:highlight>
                <a:srgbClr val="F1BAEF"/>
              </a:highlight>
            </a:endParaRPr>
          </a:p>
        </p:txBody>
      </p:sp>
      <p:sp>
        <p:nvSpPr>
          <p:cNvPr id="3" name="Tekstin paikkamerkki 2">
            <a:extLst>
              <a:ext uri="{FF2B5EF4-FFF2-40B4-BE49-F238E27FC236}">
                <a16:creationId xmlns:a16="http://schemas.microsoft.com/office/drawing/2014/main" id="{038C970F-AE9A-8DE0-9308-FB440548CFF2}"/>
              </a:ext>
            </a:extLst>
          </p:cNvPr>
          <p:cNvSpPr>
            <a:spLocks noGrp="1"/>
          </p:cNvSpPr>
          <p:nvPr>
            <p:ph type="body" sz="quarter" idx="13"/>
          </p:nvPr>
        </p:nvSpPr>
        <p:spPr>
          <a:xfrm>
            <a:off x="1055688" y="2097088"/>
            <a:ext cx="4878948" cy="3657670"/>
          </a:xfrm>
        </p:spPr>
        <p:txBody>
          <a:bodyPr>
            <a:normAutofit/>
          </a:bodyPr>
          <a:lstStyle/>
          <a:p>
            <a:pPr>
              <a:lnSpc>
                <a:spcPct val="100000"/>
              </a:lnSpc>
            </a:pPr>
            <a:r>
              <a:rPr lang="fi-FI" sz="2400" b="1" dirty="0"/>
              <a:t>Aihe: </a:t>
            </a:r>
            <a:r>
              <a:rPr lang="fi-FI" sz="2400" dirty="0"/>
              <a:t>Osallistujien tunnetilan selvittäminen</a:t>
            </a:r>
            <a:br>
              <a:rPr lang="fi-FI" sz="2400" dirty="0"/>
            </a:br>
            <a:br>
              <a:rPr lang="fi-FI" sz="2400" dirty="0"/>
            </a:br>
            <a:r>
              <a:rPr lang="fi-FI" sz="2400" b="1" dirty="0"/>
              <a:t>Ennakkovalmistelut: </a:t>
            </a:r>
            <a:r>
              <a:rPr lang="fi-FI" sz="2400" dirty="0"/>
              <a:t>Varaa kyniä ja paperia</a:t>
            </a:r>
            <a:br>
              <a:rPr lang="fi-FI" sz="2400" dirty="0"/>
            </a:br>
            <a:br>
              <a:rPr lang="fi-FI" sz="2400" dirty="0"/>
            </a:br>
            <a:r>
              <a:rPr lang="fi-FI" sz="2400" b="1" dirty="0"/>
              <a:t>Tarvittava aika: </a:t>
            </a:r>
            <a:r>
              <a:rPr lang="fi-FI" sz="2400" dirty="0"/>
              <a:t>5-10 minuuttia osallistujamäärästä riippuen</a:t>
            </a:r>
          </a:p>
        </p:txBody>
      </p:sp>
      <p:sp>
        <p:nvSpPr>
          <p:cNvPr id="4" name="Tekstin paikkamerkki 3">
            <a:extLst>
              <a:ext uri="{FF2B5EF4-FFF2-40B4-BE49-F238E27FC236}">
                <a16:creationId xmlns:a16="http://schemas.microsoft.com/office/drawing/2014/main" id="{3084441D-17A2-6626-5BCC-C8D7CF01DF21}"/>
              </a:ext>
            </a:extLst>
          </p:cNvPr>
          <p:cNvSpPr>
            <a:spLocks noGrp="1"/>
          </p:cNvSpPr>
          <p:nvPr>
            <p:ph type="body" sz="quarter" idx="14"/>
          </p:nvPr>
        </p:nvSpPr>
        <p:spPr>
          <a:xfrm>
            <a:off x="6441297" y="1420057"/>
            <a:ext cx="5199528" cy="4011473"/>
          </a:xfrm>
          <a:ln w="38100">
            <a:solidFill>
              <a:srgbClr val="F1BAEF"/>
            </a:solidFill>
          </a:ln>
        </p:spPr>
        <p:txBody>
          <a:bodyPr/>
          <a:lstStyle/>
          <a:p>
            <a:pPr marL="0" indent="0">
              <a:buNone/>
            </a:pPr>
            <a:r>
              <a:rPr lang="fi-FI" sz="2400" b="1" dirty="0"/>
              <a:t>Tehtävä: </a:t>
            </a:r>
          </a:p>
          <a:p>
            <a:pPr marL="0" indent="0">
              <a:buNone/>
            </a:pPr>
            <a:r>
              <a:rPr lang="fi-FI" sz="2400" dirty="0"/>
              <a:t>Valitse itsellesi juuri tähän hetkeen sopiva tunnetila pöydän lapuista. Ellet löydä sopivaa, voit ottaa tyhjän lapun ja kirjoittaa siihen jonkun muun tunnetilan. Valmistaudu kertomaan vuorollasi minkä tunnetilan valitsit. Jos haluat, voit myös perustella, miksi valitsit juuri tuon tunnetilan.</a:t>
            </a:r>
            <a:endParaRPr lang="fi-FI" sz="2800" dirty="0"/>
          </a:p>
        </p:txBody>
      </p:sp>
    </p:spTree>
    <p:extLst>
      <p:ext uri="{BB962C8B-B14F-4D97-AF65-F5344CB8AC3E}">
        <p14:creationId xmlns:p14="http://schemas.microsoft.com/office/powerpoint/2010/main" val="30998075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kstiruutu 7">
            <a:extLst>
              <a:ext uri="{FF2B5EF4-FFF2-40B4-BE49-F238E27FC236}">
                <a16:creationId xmlns:a16="http://schemas.microsoft.com/office/drawing/2014/main" id="{1D6B7665-8D62-DA81-DE77-2410C590777C}"/>
              </a:ext>
            </a:extLst>
          </p:cNvPr>
          <p:cNvSpPr txBox="1"/>
          <p:nvPr/>
        </p:nvSpPr>
        <p:spPr>
          <a:xfrm>
            <a:off x="963706" y="804999"/>
            <a:ext cx="8892988" cy="4801314"/>
          </a:xfrm>
          <a:prstGeom prst="rect">
            <a:avLst/>
          </a:prstGeom>
          <a:noFill/>
        </p:spPr>
        <p:txBody>
          <a:bodyPr wrap="square">
            <a:spAutoFit/>
          </a:bodyPr>
          <a:lstStyle/>
          <a:p>
            <a:r>
              <a:rPr lang="fi-FI" dirty="0"/>
              <a:t>Iloinen                                             Väsynyt</a:t>
            </a:r>
          </a:p>
          <a:p>
            <a:endParaRPr lang="fi-FI" dirty="0"/>
          </a:p>
          <a:p>
            <a:endParaRPr lang="fi-FI" dirty="0"/>
          </a:p>
          <a:p>
            <a:r>
              <a:rPr lang="fi-FI" dirty="0"/>
              <a:t>Surullinen                                      Innostunut</a:t>
            </a:r>
          </a:p>
          <a:p>
            <a:endParaRPr lang="fi-FI" dirty="0"/>
          </a:p>
          <a:p>
            <a:endParaRPr lang="fi-FI" dirty="0"/>
          </a:p>
          <a:p>
            <a:r>
              <a:rPr lang="fi-FI" dirty="0"/>
              <a:t>Alakuloinen                                   Onnellinen</a:t>
            </a:r>
          </a:p>
          <a:p>
            <a:endParaRPr lang="fi-FI" dirty="0"/>
          </a:p>
          <a:p>
            <a:endParaRPr lang="fi-FI" dirty="0"/>
          </a:p>
          <a:p>
            <a:r>
              <a:rPr lang="fi-FI" dirty="0"/>
              <a:t>Turhautunut                                  Kiitollinen</a:t>
            </a:r>
          </a:p>
          <a:p>
            <a:endParaRPr lang="fi-FI" dirty="0"/>
          </a:p>
          <a:p>
            <a:endParaRPr lang="fi-FI" dirty="0"/>
          </a:p>
          <a:p>
            <a:r>
              <a:rPr lang="fi-FI" dirty="0"/>
              <a:t>Ahdistunut                                     Rakastunut</a:t>
            </a:r>
          </a:p>
          <a:p>
            <a:endParaRPr lang="fi-FI" dirty="0"/>
          </a:p>
          <a:p>
            <a:endParaRPr lang="fi-FI" dirty="0"/>
          </a:p>
          <a:p>
            <a:r>
              <a:rPr lang="fi-FI" dirty="0"/>
              <a:t>Ylpeä                                               Kateellinen</a:t>
            </a:r>
          </a:p>
          <a:p>
            <a:endParaRPr lang="fi-FI" dirty="0"/>
          </a:p>
        </p:txBody>
      </p:sp>
    </p:spTree>
    <p:extLst>
      <p:ext uri="{BB962C8B-B14F-4D97-AF65-F5344CB8AC3E}">
        <p14:creationId xmlns:p14="http://schemas.microsoft.com/office/powerpoint/2010/main" val="99808079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4A9686-FF53-95AA-0ED4-DFEF5A39EF87}"/>
            </a:ext>
          </a:extLst>
        </p:cNvPr>
        <p:cNvGrpSpPr/>
        <p:nvPr/>
      </p:nvGrpSpPr>
      <p:grpSpPr>
        <a:xfrm>
          <a:off x="0" y="0"/>
          <a:ext cx="0" cy="0"/>
          <a:chOff x="0" y="0"/>
          <a:chExt cx="0" cy="0"/>
        </a:xfrm>
      </p:grpSpPr>
      <p:sp>
        <p:nvSpPr>
          <p:cNvPr id="8" name="Tekstiruutu 7">
            <a:extLst>
              <a:ext uri="{FF2B5EF4-FFF2-40B4-BE49-F238E27FC236}">
                <a16:creationId xmlns:a16="http://schemas.microsoft.com/office/drawing/2014/main" id="{58780EE5-9EE0-46E6-2E9C-1E97755C1B08}"/>
              </a:ext>
            </a:extLst>
          </p:cNvPr>
          <p:cNvSpPr txBox="1"/>
          <p:nvPr/>
        </p:nvSpPr>
        <p:spPr>
          <a:xfrm>
            <a:off x="1268506" y="751344"/>
            <a:ext cx="8892988" cy="4247317"/>
          </a:xfrm>
          <a:prstGeom prst="rect">
            <a:avLst/>
          </a:prstGeom>
          <a:noFill/>
        </p:spPr>
        <p:txBody>
          <a:bodyPr wrap="square">
            <a:spAutoFit/>
          </a:bodyPr>
          <a:lstStyle/>
          <a:p>
            <a:r>
              <a:rPr lang="fi-FI" dirty="0"/>
              <a:t>Motivoitunut                                 Vihainen</a:t>
            </a:r>
          </a:p>
          <a:p>
            <a:endParaRPr lang="fi-FI" dirty="0"/>
          </a:p>
          <a:p>
            <a:endParaRPr lang="fi-FI" dirty="0"/>
          </a:p>
          <a:p>
            <a:r>
              <a:rPr lang="fi-FI" dirty="0"/>
              <a:t>Pelokas                                        Hämmästynyt</a:t>
            </a:r>
          </a:p>
          <a:p>
            <a:endParaRPr lang="fi-FI" dirty="0"/>
          </a:p>
          <a:p>
            <a:endParaRPr lang="fi-FI" dirty="0"/>
          </a:p>
          <a:p>
            <a:r>
              <a:rPr lang="fi-FI" dirty="0"/>
              <a:t>Tyytyväinen                                   Levollinen</a:t>
            </a:r>
          </a:p>
          <a:p>
            <a:endParaRPr lang="fi-FI" dirty="0"/>
          </a:p>
          <a:p>
            <a:endParaRPr lang="fi-FI" dirty="0"/>
          </a:p>
          <a:p>
            <a:r>
              <a:rPr lang="fi-FI" dirty="0"/>
              <a:t>Rauhallinen                                    Apea</a:t>
            </a:r>
          </a:p>
          <a:p>
            <a:endParaRPr lang="fi-FI" dirty="0"/>
          </a:p>
          <a:p>
            <a:endParaRPr lang="fi-FI" dirty="0"/>
          </a:p>
          <a:p>
            <a:r>
              <a:rPr lang="fi-FI" dirty="0"/>
              <a:t>Välinpitämätön                            Rakkaudellinen</a:t>
            </a:r>
          </a:p>
          <a:p>
            <a:endParaRPr lang="fi-FI" dirty="0"/>
          </a:p>
          <a:p>
            <a:endParaRPr lang="fi-FI" dirty="0"/>
          </a:p>
        </p:txBody>
      </p:sp>
    </p:spTree>
    <p:extLst>
      <p:ext uri="{BB962C8B-B14F-4D97-AF65-F5344CB8AC3E}">
        <p14:creationId xmlns:p14="http://schemas.microsoft.com/office/powerpoint/2010/main" val="32550142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77AA82-52CC-D0DF-8E99-A431F31F6F6D}"/>
            </a:ext>
          </a:extLst>
        </p:cNvPr>
        <p:cNvGrpSpPr/>
        <p:nvPr/>
      </p:nvGrpSpPr>
      <p:grpSpPr>
        <a:xfrm>
          <a:off x="0" y="0"/>
          <a:ext cx="0" cy="0"/>
          <a:chOff x="0" y="0"/>
          <a:chExt cx="0" cy="0"/>
        </a:xfrm>
      </p:grpSpPr>
      <p:sp>
        <p:nvSpPr>
          <p:cNvPr id="8" name="Tekstiruutu 7">
            <a:extLst>
              <a:ext uri="{FF2B5EF4-FFF2-40B4-BE49-F238E27FC236}">
                <a16:creationId xmlns:a16="http://schemas.microsoft.com/office/drawing/2014/main" id="{47C03123-AEF7-EA31-40EC-0F0A2C165BDA}"/>
              </a:ext>
            </a:extLst>
          </p:cNvPr>
          <p:cNvSpPr txBox="1"/>
          <p:nvPr/>
        </p:nvSpPr>
        <p:spPr>
          <a:xfrm>
            <a:off x="1065306" y="751344"/>
            <a:ext cx="8892988" cy="5355312"/>
          </a:xfrm>
          <a:prstGeom prst="rect">
            <a:avLst/>
          </a:prstGeom>
          <a:noFill/>
        </p:spPr>
        <p:txBody>
          <a:bodyPr wrap="square">
            <a:spAutoFit/>
          </a:bodyPr>
          <a:lstStyle/>
          <a:p>
            <a:r>
              <a:rPr lang="fi-FI" dirty="0"/>
              <a:t>Välittävä                                         Toiveikas</a:t>
            </a:r>
          </a:p>
          <a:p>
            <a:endParaRPr lang="fi-FI" dirty="0"/>
          </a:p>
          <a:p>
            <a:endParaRPr lang="fi-FI" dirty="0"/>
          </a:p>
          <a:p>
            <a:r>
              <a:rPr lang="fi-FI" dirty="0"/>
              <a:t>Rohkea                                           Järkyttynyt</a:t>
            </a:r>
          </a:p>
          <a:p>
            <a:endParaRPr lang="fi-FI" dirty="0"/>
          </a:p>
          <a:p>
            <a:endParaRPr lang="fi-FI" dirty="0"/>
          </a:p>
          <a:p>
            <a:r>
              <a:rPr lang="fi-FI" dirty="0"/>
              <a:t>Epätoivoinen                                 Levoton</a:t>
            </a:r>
          </a:p>
          <a:p>
            <a:endParaRPr lang="fi-FI" dirty="0"/>
          </a:p>
          <a:p>
            <a:endParaRPr lang="fi-FI" dirty="0"/>
          </a:p>
          <a:p>
            <a:r>
              <a:rPr lang="fi-FI" dirty="0"/>
              <a:t>Stressaantunut                             Ystävällinen</a:t>
            </a:r>
          </a:p>
          <a:p>
            <a:endParaRPr lang="fi-FI" dirty="0"/>
          </a:p>
          <a:p>
            <a:endParaRPr lang="fi-FI" dirty="0"/>
          </a:p>
          <a:p>
            <a:r>
              <a:rPr lang="fi-FI" dirty="0"/>
              <a:t>Huoleton                                        Hyväntuulinen</a:t>
            </a:r>
          </a:p>
          <a:p>
            <a:endParaRPr lang="fi-FI" dirty="0"/>
          </a:p>
          <a:p>
            <a:endParaRPr lang="fi-FI" dirty="0"/>
          </a:p>
          <a:p>
            <a:r>
              <a:rPr lang="fi-FI" dirty="0"/>
              <a:t>Odottava                                        Lannistunut</a:t>
            </a:r>
          </a:p>
          <a:p>
            <a:endParaRPr lang="fi-FI" dirty="0"/>
          </a:p>
          <a:p>
            <a:endParaRPr lang="fi-FI" dirty="0"/>
          </a:p>
          <a:p>
            <a:endParaRPr lang="fi-FI" dirty="0"/>
          </a:p>
        </p:txBody>
      </p:sp>
    </p:spTree>
    <p:extLst>
      <p:ext uri="{BB962C8B-B14F-4D97-AF65-F5344CB8AC3E}">
        <p14:creationId xmlns:p14="http://schemas.microsoft.com/office/powerpoint/2010/main" val="127508654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l="15000"/>
          </a:stretch>
        </a:blipFill>
        <a:effectLst/>
      </p:bgPr>
    </p:bg>
    <p:spTree>
      <p:nvGrpSpPr>
        <p:cNvPr id="1" name="">
          <a:extLst>
            <a:ext uri="{FF2B5EF4-FFF2-40B4-BE49-F238E27FC236}">
              <a16:creationId xmlns:a16="http://schemas.microsoft.com/office/drawing/2014/main" id="{6BBE5B4B-C840-A920-3304-2C93F062A36C}"/>
            </a:ext>
          </a:extLst>
        </p:cNvPr>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CDC7D23B-1BAB-E17E-CFFC-130B28106A78}"/>
              </a:ext>
            </a:extLst>
          </p:cNvPr>
          <p:cNvSpPr>
            <a:spLocks noGrp="1"/>
          </p:cNvSpPr>
          <p:nvPr>
            <p:ph type="body" sz="quarter" idx="14"/>
          </p:nvPr>
        </p:nvSpPr>
        <p:spPr>
          <a:xfrm>
            <a:off x="1055689" y="2007809"/>
            <a:ext cx="4556217" cy="5011272"/>
          </a:xfrm>
        </p:spPr>
        <p:txBody>
          <a:bodyPr>
            <a:normAutofit/>
          </a:bodyPr>
          <a:lstStyle/>
          <a:p>
            <a:pPr marL="342900" indent="-342900">
              <a:lnSpc>
                <a:spcPct val="100000"/>
              </a:lnSpc>
              <a:buFont typeface="Arial" panose="020B0604020202020204" pitchFamily="34" charset="0"/>
              <a:buChar char="•"/>
            </a:pPr>
            <a:r>
              <a:rPr lang="fi-FI" dirty="0">
                <a:ea typeface="Calibri"/>
                <a:cs typeface="Calibri"/>
              </a:rPr>
              <a:t>Työhyvinvointi on kokonaisuus, jonka muodostavat muun muassa mielekkäät työtehtävät ja selkeät tavoitteet, turvallinen työympäristö, toimiva työyhteisö ja aktiivinen johtaminen sekä työntekijän terveys ja motivaatio.</a:t>
            </a:r>
          </a:p>
          <a:p>
            <a:pPr marL="342900" indent="-342900">
              <a:lnSpc>
                <a:spcPct val="100000"/>
              </a:lnSpc>
              <a:buFont typeface="Arial" panose="020B0604020202020204" pitchFamily="34" charset="0"/>
              <a:buChar char="•"/>
            </a:pPr>
            <a:r>
              <a:rPr lang="fi-FI" dirty="0">
                <a:ea typeface="Calibri"/>
                <a:cs typeface="Calibri"/>
              </a:rPr>
              <a:t>Kun työhyvinvoinnin osatekijät ovat kunnossa, työntekijä jaksaa hyvin työssään.</a:t>
            </a:r>
          </a:p>
          <a:p>
            <a:pPr marL="342900" indent="-342900">
              <a:lnSpc>
                <a:spcPct val="100000"/>
              </a:lnSpc>
              <a:buFont typeface="Arial" panose="020B0604020202020204" pitchFamily="34" charset="0"/>
              <a:buChar char="•"/>
            </a:pPr>
            <a:endParaRPr lang="fi-FI" sz="2200" dirty="0">
              <a:ea typeface="Calibri"/>
              <a:cs typeface="Calibri"/>
            </a:endParaRPr>
          </a:p>
          <a:p>
            <a:endParaRPr lang="fi-FI" dirty="0"/>
          </a:p>
        </p:txBody>
      </p:sp>
      <p:sp>
        <p:nvSpPr>
          <p:cNvPr id="3" name="Tekstin paikkamerkki 2">
            <a:extLst>
              <a:ext uri="{FF2B5EF4-FFF2-40B4-BE49-F238E27FC236}">
                <a16:creationId xmlns:a16="http://schemas.microsoft.com/office/drawing/2014/main" id="{F58E0E52-AED8-483C-C656-EBD28F489187}"/>
              </a:ext>
            </a:extLst>
          </p:cNvPr>
          <p:cNvSpPr>
            <a:spLocks noGrp="1"/>
          </p:cNvSpPr>
          <p:nvPr>
            <p:ph type="body" sz="quarter" idx="15"/>
          </p:nvPr>
        </p:nvSpPr>
        <p:spPr>
          <a:xfrm>
            <a:off x="1055689" y="5054"/>
            <a:ext cx="9325440" cy="2246967"/>
          </a:xfrm>
        </p:spPr>
        <p:txBody>
          <a:bodyPr/>
          <a:lstStyle/>
          <a:p>
            <a:r>
              <a:rPr lang="fi-FI" b="1" dirty="0"/>
              <a:t>Mitä työnhyvinvoinnilla </a:t>
            </a:r>
            <a:br>
              <a:rPr lang="fi-FI" b="1" dirty="0"/>
            </a:br>
            <a:r>
              <a:rPr lang="fi-FI" b="1" dirty="0"/>
              <a:t>tarkoitetaan?</a:t>
            </a:r>
          </a:p>
          <a:p>
            <a:endParaRPr lang="fi-FI" dirty="0"/>
          </a:p>
        </p:txBody>
      </p:sp>
    </p:spTree>
    <p:extLst>
      <p:ext uri="{BB962C8B-B14F-4D97-AF65-F5344CB8AC3E}">
        <p14:creationId xmlns:p14="http://schemas.microsoft.com/office/powerpoint/2010/main" val="370666310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1670D4-20D1-9F30-B23A-2726C09B8E59}"/>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CD2D8255-6C65-CE1E-29D5-A9F53FE57055}"/>
              </a:ext>
            </a:extLst>
          </p:cNvPr>
          <p:cNvSpPr>
            <a:spLocks noGrp="1"/>
          </p:cNvSpPr>
          <p:nvPr>
            <p:ph type="title"/>
          </p:nvPr>
        </p:nvSpPr>
        <p:spPr/>
        <p:txBody>
          <a:bodyPr/>
          <a:lstStyle/>
          <a:p>
            <a:r>
              <a:rPr lang="fi-FI" b="1" dirty="0">
                <a:highlight>
                  <a:srgbClr val="F1BAEF"/>
                </a:highlight>
              </a:rPr>
              <a:t>Tehtävä</a:t>
            </a:r>
            <a:endParaRPr lang="fi-FI" dirty="0">
              <a:highlight>
                <a:srgbClr val="F1BAEF"/>
              </a:highlight>
            </a:endParaRPr>
          </a:p>
        </p:txBody>
      </p:sp>
      <p:sp>
        <p:nvSpPr>
          <p:cNvPr id="3" name="Tekstin paikkamerkki 2">
            <a:extLst>
              <a:ext uri="{FF2B5EF4-FFF2-40B4-BE49-F238E27FC236}">
                <a16:creationId xmlns:a16="http://schemas.microsoft.com/office/drawing/2014/main" id="{69750DD5-1113-D099-1621-EE4296DCB319}"/>
              </a:ext>
            </a:extLst>
          </p:cNvPr>
          <p:cNvSpPr>
            <a:spLocks noGrp="1"/>
          </p:cNvSpPr>
          <p:nvPr>
            <p:ph type="body" sz="quarter" idx="13"/>
          </p:nvPr>
        </p:nvSpPr>
        <p:spPr>
          <a:xfrm>
            <a:off x="1055688" y="2097088"/>
            <a:ext cx="5829206" cy="3657670"/>
          </a:xfrm>
        </p:spPr>
        <p:txBody>
          <a:bodyPr>
            <a:normAutofit lnSpcReduction="10000"/>
          </a:bodyPr>
          <a:lstStyle/>
          <a:p>
            <a:pPr>
              <a:lnSpc>
                <a:spcPct val="100000"/>
              </a:lnSpc>
            </a:pPr>
            <a:r>
              <a:rPr lang="fi-FI" sz="2400" b="1" dirty="0"/>
              <a:t>Aihe: </a:t>
            </a:r>
            <a:r>
              <a:rPr lang="fi-FI" sz="2400" dirty="0"/>
              <a:t>Oman työhyvinvoinnin kannalta tärkeiden asioiden miettiminen</a:t>
            </a:r>
            <a:br>
              <a:rPr lang="fi-FI" sz="2400" dirty="0"/>
            </a:br>
            <a:br>
              <a:rPr lang="fi-FI" sz="2400" dirty="0"/>
            </a:br>
            <a:r>
              <a:rPr lang="fi-FI" sz="2400" b="1" dirty="0"/>
              <a:t>Ennakkovalmistelut: </a:t>
            </a:r>
            <a:r>
              <a:rPr lang="fi-FI" sz="2400" dirty="0"/>
              <a:t>Varmista, että kaikilla osallistujilla on puhelimet käytössään. Luo sanapilvi alustalle ja tuo QR-koodi dialle. </a:t>
            </a:r>
            <a:br>
              <a:rPr lang="fi-FI" sz="2400" dirty="0"/>
            </a:br>
            <a:br>
              <a:rPr lang="fi-FI" sz="2400" dirty="0"/>
            </a:br>
            <a:r>
              <a:rPr lang="fi-FI" sz="2400" b="1" dirty="0"/>
              <a:t>Tarvittava aika: </a:t>
            </a:r>
            <a:r>
              <a:rPr lang="fi-FI" sz="2400" dirty="0"/>
              <a:t>n. 10 minuuttia osallistujamäärästä riippuen</a:t>
            </a:r>
          </a:p>
        </p:txBody>
      </p:sp>
      <p:sp>
        <p:nvSpPr>
          <p:cNvPr id="4" name="Tekstin paikkamerkki 3">
            <a:extLst>
              <a:ext uri="{FF2B5EF4-FFF2-40B4-BE49-F238E27FC236}">
                <a16:creationId xmlns:a16="http://schemas.microsoft.com/office/drawing/2014/main" id="{628DEAA3-A3DA-7D67-4EE7-39600757F985}"/>
              </a:ext>
            </a:extLst>
          </p:cNvPr>
          <p:cNvSpPr>
            <a:spLocks noGrp="1"/>
          </p:cNvSpPr>
          <p:nvPr>
            <p:ph type="body" sz="quarter" idx="14"/>
          </p:nvPr>
        </p:nvSpPr>
        <p:spPr>
          <a:xfrm>
            <a:off x="7010400" y="1564574"/>
            <a:ext cx="4446494" cy="4205201"/>
          </a:xfrm>
          <a:ln w="38100">
            <a:solidFill>
              <a:srgbClr val="F1BAEF"/>
            </a:solidFill>
          </a:ln>
        </p:spPr>
        <p:txBody>
          <a:bodyPr vert="horz" lIns="91440" tIns="45720" rIns="91440" bIns="45720" rtlCol="0" anchor="t">
            <a:noAutofit/>
          </a:bodyPr>
          <a:lstStyle/>
          <a:p>
            <a:pPr marL="0" indent="0">
              <a:buNone/>
            </a:pPr>
            <a:r>
              <a:rPr lang="fi-FI" sz="2400" b="1" dirty="0"/>
              <a:t>Tehtävä: </a:t>
            </a:r>
          </a:p>
          <a:p>
            <a:r>
              <a:rPr lang="fi-FI" sz="2400" dirty="0"/>
              <a:t>Pohdi ja kirjaa asioita sanapilveen yksi asia kerrallaan.</a:t>
            </a:r>
          </a:p>
          <a:p>
            <a:r>
              <a:rPr lang="fi-FI" sz="2400" dirty="0">
                <a:ea typeface="Tahoma"/>
                <a:cs typeface="Tahoma"/>
              </a:rPr>
              <a:t>Mitkä asiat koet tärkeäksi oman työhyvinvointisi kannalta?</a:t>
            </a:r>
            <a:endParaRPr lang="fi-FI" sz="2800" dirty="0">
              <a:ea typeface="Tahoma"/>
              <a:cs typeface="Tahoma"/>
            </a:endParaRPr>
          </a:p>
          <a:p>
            <a:pPr marL="0" indent="0">
              <a:buNone/>
            </a:pPr>
            <a:br>
              <a:rPr lang="fi-FI" sz="2400" dirty="0"/>
            </a:br>
            <a:r>
              <a:rPr lang="fi-FI" sz="2400" dirty="0"/>
              <a:t>Keskustellaan yhdessä sanapilveen kirjatuista asioista.</a:t>
            </a:r>
            <a:endParaRPr lang="fi-FI" sz="2800">
              <a:ea typeface="Tahoma"/>
              <a:cs typeface="Tahoma"/>
            </a:endParaRPr>
          </a:p>
        </p:txBody>
      </p:sp>
    </p:spTree>
    <p:extLst>
      <p:ext uri="{BB962C8B-B14F-4D97-AF65-F5344CB8AC3E}">
        <p14:creationId xmlns:p14="http://schemas.microsoft.com/office/powerpoint/2010/main" val="254210608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4AD90A-2B7A-867A-1359-6A50669A57DF}"/>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74B1375B-9A93-FA55-FEFC-B5250CA2B2EA}"/>
              </a:ext>
            </a:extLst>
          </p:cNvPr>
          <p:cNvSpPr>
            <a:spLocks noGrp="1"/>
          </p:cNvSpPr>
          <p:nvPr>
            <p:ph type="title"/>
          </p:nvPr>
        </p:nvSpPr>
        <p:spPr/>
        <p:txBody>
          <a:bodyPr/>
          <a:lstStyle/>
          <a:p>
            <a:r>
              <a:rPr lang="fi-FI" b="1" dirty="0">
                <a:highlight>
                  <a:srgbClr val="F1BAEF"/>
                </a:highlight>
              </a:rPr>
              <a:t>Viritystä teemaan</a:t>
            </a:r>
            <a:endParaRPr lang="fi-FI" dirty="0">
              <a:highlight>
                <a:srgbClr val="F1BAEF"/>
              </a:highlight>
            </a:endParaRPr>
          </a:p>
        </p:txBody>
      </p:sp>
      <p:sp>
        <p:nvSpPr>
          <p:cNvPr id="3" name="Tekstin paikkamerkki 2">
            <a:extLst>
              <a:ext uri="{FF2B5EF4-FFF2-40B4-BE49-F238E27FC236}">
                <a16:creationId xmlns:a16="http://schemas.microsoft.com/office/drawing/2014/main" id="{D3F53CB2-0B3C-3335-9A92-9B2E7E900B5A}"/>
              </a:ext>
            </a:extLst>
          </p:cNvPr>
          <p:cNvSpPr>
            <a:spLocks noGrp="1"/>
          </p:cNvSpPr>
          <p:nvPr>
            <p:ph type="body" sz="quarter" idx="13"/>
          </p:nvPr>
        </p:nvSpPr>
        <p:spPr>
          <a:xfrm>
            <a:off x="1055688" y="2097088"/>
            <a:ext cx="4878948" cy="3657670"/>
          </a:xfrm>
        </p:spPr>
        <p:txBody>
          <a:bodyPr vert="horz" lIns="91440" tIns="45720" rIns="91440" bIns="45720" rtlCol="0" anchor="t">
            <a:normAutofit/>
          </a:bodyPr>
          <a:lstStyle/>
          <a:p>
            <a:pPr marL="342900" indent="-342900">
              <a:lnSpc>
                <a:spcPct val="90000"/>
              </a:lnSpc>
              <a:buFont typeface="Arial" panose="020B0604020202020204" pitchFamily="34" charset="0"/>
              <a:buChar char="•"/>
            </a:pPr>
            <a:r>
              <a:rPr lang="fi-FI" sz="2400" dirty="0">
                <a:ea typeface="Calibri"/>
                <a:cs typeface="Calibri"/>
              </a:rPr>
              <a:t>Mitkä asiat koet tärkeäksi oman työhyvinvointisi kannalta?</a:t>
            </a:r>
            <a:endParaRPr lang="en-US" sz="2400" dirty="0">
              <a:ea typeface="Calibri"/>
              <a:cs typeface="Calibri"/>
            </a:endParaRPr>
          </a:p>
          <a:p>
            <a:pPr marL="342900" indent="-342900">
              <a:lnSpc>
                <a:spcPct val="90000"/>
              </a:lnSpc>
              <a:buChar char="•"/>
            </a:pPr>
            <a:endParaRPr lang="fi-FI" sz="2400" dirty="0">
              <a:ea typeface="Calibri"/>
              <a:cs typeface="Calibri"/>
            </a:endParaRPr>
          </a:p>
          <a:p>
            <a:pPr>
              <a:lnSpc>
                <a:spcPct val="90000"/>
              </a:lnSpc>
            </a:pPr>
            <a:r>
              <a:rPr lang="fi-FI" sz="2400" dirty="0">
                <a:ea typeface="Calibri"/>
                <a:cs typeface="Calibri"/>
              </a:rPr>
              <a:t>Pohdi ja kirjaa asioita   sanapilveen yksi asia kerrallaan.</a:t>
            </a:r>
            <a:endParaRPr lang="en-US" sz="2400">
              <a:ea typeface="Calibri"/>
              <a:cs typeface="Calibri"/>
            </a:endParaRPr>
          </a:p>
          <a:p>
            <a:pPr marL="342900" indent="-342900">
              <a:lnSpc>
                <a:spcPct val="90000"/>
              </a:lnSpc>
              <a:buFont typeface="Arial" panose="020B0604020202020204" pitchFamily="34" charset="0"/>
              <a:buChar char="•"/>
            </a:pPr>
            <a:endParaRPr lang="fi-FI" sz="2400" dirty="0">
              <a:ea typeface="Calibri"/>
              <a:cs typeface="Calibri"/>
            </a:endParaRPr>
          </a:p>
          <a:p>
            <a:pPr>
              <a:lnSpc>
                <a:spcPct val="90000"/>
              </a:lnSpc>
            </a:pPr>
            <a:r>
              <a:rPr lang="fi-FI" sz="2400" dirty="0">
                <a:ea typeface="Calibri"/>
                <a:cs typeface="Calibri"/>
              </a:rPr>
              <a:t>Käydään asioita yhdessä läpi.</a:t>
            </a:r>
            <a:br>
              <a:rPr lang="fi-FI" sz="2400" dirty="0"/>
            </a:br>
            <a:endParaRPr lang="fi-FI" sz="2400" dirty="0">
              <a:ea typeface="Tahoma"/>
              <a:cs typeface="Tahoma"/>
            </a:endParaRPr>
          </a:p>
        </p:txBody>
      </p:sp>
      <p:sp>
        <p:nvSpPr>
          <p:cNvPr id="6" name="Tekstin paikkamerkki 5">
            <a:extLst>
              <a:ext uri="{FF2B5EF4-FFF2-40B4-BE49-F238E27FC236}">
                <a16:creationId xmlns:a16="http://schemas.microsoft.com/office/drawing/2014/main" id="{53F56A24-9FE7-D6CD-0B6D-E844DF4EDD69}"/>
              </a:ext>
            </a:extLst>
          </p:cNvPr>
          <p:cNvSpPr>
            <a:spLocks noGrp="1"/>
          </p:cNvSpPr>
          <p:nvPr>
            <p:ph type="body" sz="quarter" idx="14"/>
          </p:nvPr>
        </p:nvSpPr>
        <p:spPr>
          <a:xfrm>
            <a:off x="7024612" y="2100141"/>
            <a:ext cx="4325204" cy="3657670"/>
          </a:xfrm>
        </p:spPr>
        <p:txBody>
          <a:bodyPr vert="horz" lIns="91440" tIns="45720" rIns="91440" bIns="45720" rtlCol="0" anchor="t">
            <a:noAutofit/>
          </a:bodyPr>
          <a:lstStyle/>
          <a:p>
            <a:r>
              <a:rPr lang="fi-FI" sz="2000" dirty="0">
                <a:ea typeface="Calibri"/>
                <a:cs typeface="Calibri"/>
              </a:rPr>
              <a:t>Sanapilven QR-koodi tähän</a:t>
            </a:r>
            <a:endParaRPr lang="fi-FI" sz="2000">
              <a:ea typeface="Tahoma"/>
              <a:cs typeface="Tahoma"/>
            </a:endParaRPr>
          </a:p>
        </p:txBody>
      </p:sp>
    </p:spTree>
    <p:extLst>
      <p:ext uri="{BB962C8B-B14F-4D97-AF65-F5344CB8AC3E}">
        <p14:creationId xmlns:p14="http://schemas.microsoft.com/office/powerpoint/2010/main" val="157819641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3531A9-F964-FE5B-6FA0-C3959B7D72D1}"/>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C1D8C50C-5B84-C964-B4D3-8D8725E7A2A9}"/>
              </a:ext>
            </a:extLst>
          </p:cNvPr>
          <p:cNvSpPr>
            <a:spLocks noGrp="1"/>
          </p:cNvSpPr>
          <p:nvPr>
            <p:ph type="title"/>
          </p:nvPr>
        </p:nvSpPr>
        <p:spPr/>
        <p:txBody>
          <a:bodyPr/>
          <a:lstStyle/>
          <a:p>
            <a:r>
              <a:rPr lang="fi-FI" b="1" dirty="0">
                <a:highlight>
                  <a:srgbClr val="F1BAEF"/>
                </a:highlight>
              </a:rPr>
              <a:t>Työturvallisuus</a:t>
            </a:r>
            <a:endParaRPr lang="fi-FI" dirty="0">
              <a:highlight>
                <a:srgbClr val="F1BAEF"/>
              </a:highlight>
            </a:endParaRPr>
          </a:p>
        </p:txBody>
      </p:sp>
      <p:sp>
        <p:nvSpPr>
          <p:cNvPr id="9" name="Suorakulmio 8">
            <a:extLst>
              <a:ext uri="{FF2B5EF4-FFF2-40B4-BE49-F238E27FC236}">
                <a16:creationId xmlns:a16="http://schemas.microsoft.com/office/drawing/2014/main" id="{85D95793-6393-A172-1009-F4C4CA8BD378}"/>
              </a:ext>
            </a:extLst>
          </p:cNvPr>
          <p:cNvSpPr/>
          <p:nvPr/>
        </p:nvSpPr>
        <p:spPr>
          <a:xfrm>
            <a:off x="1055689" y="1958788"/>
            <a:ext cx="4412782" cy="2940423"/>
          </a:xfrm>
          <a:prstGeom prst="rect">
            <a:avLst/>
          </a:prstGeom>
          <a:solidFill>
            <a:srgbClr val="F1BA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i-FI" sz="2800" b="1" dirty="0">
                <a:solidFill>
                  <a:schemeClr val="tx1"/>
                </a:solidFill>
                <a:ea typeface="Calibri"/>
                <a:cs typeface="Calibri"/>
              </a:rPr>
              <a:t>Fyysinen työturvallisuus</a:t>
            </a:r>
            <a:endParaRPr lang="fi-FI" sz="2800" dirty="0">
              <a:solidFill>
                <a:schemeClr val="tx1"/>
              </a:solidFill>
            </a:endParaRPr>
          </a:p>
          <a:p>
            <a:pPr algn="ctr"/>
            <a:r>
              <a:rPr lang="fi-FI" sz="2800" dirty="0">
                <a:solidFill>
                  <a:schemeClr val="tx1"/>
                </a:solidFill>
                <a:ea typeface="Calibri"/>
                <a:cs typeface="Calibri"/>
              </a:rPr>
              <a:t>-&gt; tarkoituksenmukainen, turvallinen ja terveellinen työympäristö </a:t>
            </a:r>
            <a:endParaRPr lang="en-US" sz="2800" dirty="0">
              <a:solidFill>
                <a:schemeClr val="tx1"/>
              </a:solidFill>
              <a:ea typeface="Calibri"/>
              <a:cs typeface="Calibri"/>
            </a:endParaRPr>
          </a:p>
          <a:p>
            <a:pPr algn="ctr"/>
            <a:endParaRPr lang="fi-FI" dirty="0"/>
          </a:p>
        </p:txBody>
      </p:sp>
      <p:sp>
        <p:nvSpPr>
          <p:cNvPr id="10" name="Suorakulmio 9">
            <a:extLst>
              <a:ext uri="{FF2B5EF4-FFF2-40B4-BE49-F238E27FC236}">
                <a16:creationId xmlns:a16="http://schemas.microsoft.com/office/drawing/2014/main" id="{0A3022F8-FB8D-D38F-7106-BBC497B0400B}"/>
              </a:ext>
            </a:extLst>
          </p:cNvPr>
          <p:cNvSpPr/>
          <p:nvPr/>
        </p:nvSpPr>
        <p:spPr>
          <a:xfrm>
            <a:off x="5807870" y="1958787"/>
            <a:ext cx="5595236" cy="2940423"/>
          </a:xfrm>
          <a:prstGeom prst="rect">
            <a:avLst/>
          </a:prstGeom>
          <a:solidFill>
            <a:srgbClr val="F1BA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i-FI" sz="2800" b="1" dirty="0">
                <a:solidFill>
                  <a:schemeClr val="tx1"/>
                </a:solidFill>
                <a:ea typeface="Calibri"/>
                <a:cs typeface="Calibri"/>
              </a:rPr>
              <a:t>Psyykkinen työturvallisuus</a:t>
            </a:r>
            <a:endParaRPr lang="fi-FI" sz="2800" dirty="0">
              <a:solidFill>
                <a:schemeClr val="tx1"/>
              </a:solidFill>
            </a:endParaRPr>
          </a:p>
          <a:p>
            <a:pPr algn="ctr"/>
            <a:r>
              <a:rPr lang="fi-FI" sz="2800" dirty="0">
                <a:solidFill>
                  <a:schemeClr val="tx1"/>
                </a:solidFill>
                <a:ea typeface="Calibri"/>
                <a:cs typeface="Calibri"/>
              </a:rPr>
              <a:t>-&gt; Psyykkisesti turvallinen ympäristö, mahdollisuus itseilmaisuus, oikeus tukeen ja opastukseen</a:t>
            </a:r>
            <a:endParaRPr lang="fi-FI" dirty="0"/>
          </a:p>
        </p:txBody>
      </p:sp>
    </p:spTree>
    <p:extLst>
      <p:ext uri="{BB962C8B-B14F-4D97-AF65-F5344CB8AC3E}">
        <p14:creationId xmlns:p14="http://schemas.microsoft.com/office/powerpoint/2010/main" val="327374520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79D7AC0-C586-2281-3EBE-256E0833A026}"/>
              </a:ext>
            </a:extLst>
          </p:cNvPr>
          <p:cNvSpPr>
            <a:spLocks noGrp="1"/>
          </p:cNvSpPr>
          <p:nvPr>
            <p:ph type="title"/>
          </p:nvPr>
        </p:nvSpPr>
        <p:spPr/>
        <p:txBody>
          <a:bodyPr/>
          <a:lstStyle/>
          <a:p>
            <a:r>
              <a:rPr lang="fi-FI" b="1" dirty="0">
                <a:highlight>
                  <a:srgbClr val="F1BAEF"/>
                </a:highlight>
              </a:rPr>
              <a:t>Fyysiset työturvallisuusriskit</a:t>
            </a:r>
            <a:endParaRPr lang="fi-FI" dirty="0"/>
          </a:p>
        </p:txBody>
      </p:sp>
      <p:sp>
        <p:nvSpPr>
          <p:cNvPr id="3" name="Tekstin paikkamerkki 2">
            <a:extLst>
              <a:ext uri="{FF2B5EF4-FFF2-40B4-BE49-F238E27FC236}">
                <a16:creationId xmlns:a16="http://schemas.microsoft.com/office/drawing/2014/main" id="{3A320F6F-C97B-3ABF-B6E6-853D6EC0D89D}"/>
              </a:ext>
            </a:extLst>
          </p:cNvPr>
          <p:cNvSpPr>
            <a:spLocks noGrp="1"/>
          </p:cNvSpPr>
          <p:nvPr>
            <p:ph type="body" sz="quarter" idx="13"/>
          </p:nvPr>
        </p:nvSpPr>
        <p:spPr/>
        <p:txBody>
          <a:bodyPr vert="horz" lIns="91440" tIns="45720" rIns="91440" bIns="45720" rtlCol="0" anchor="t">
            <a:normAutofit/>
          </a:bodyPr>
          <a:lstStyle/>
          <a:p>
            <a:pPr marL="342900" indent="-342900">
              <a:lnSpc>
                <a:spcPct val="90000"/>
              </a:lnSpc>
              <a:buFont typeface="Arial,Sans-Serif" pitchFamily="34" charset="0"/>
              <a:buChar char="-"/>
            </a:pPr>
            <a:r>
              <a:rPr lang="fi-FI" sz="2400" dirty="0">
                <a:ea typeface="Calibri"/>
                <a:cs typeface="Calibri"/>
              </a:rPr>
              <a:t>Nostamiset / siirtämiset</a:t>
            </a:r>
            <a:endParaRPr lang="en-US" sz="2400">
              <a:ea typeface="Calibri"/>
              <a:cs typeface="Calibri"/>
            </a:endParaRPr>
          </a:p>
          <a:p>
            <a:pPr marL="342900" indent="-342900">
              <a:lnSpc>
                <a:spcPct val="90000"/>
              </a:lnSpc>
              <a:buFont typeface="Arial,Sans-Serif" pitchFamily="34" charset="0"/>
              <a:buChar char="-"/>
            </a:pPr>
            <a:r>
              <a:rPr lang="fi-FI" sz="2400" dirty="0">
                <a:ea typeface="Calibri"/>
                <a:cs typeface="Calibri"/>
              </a:rPr>
              <a:t>Kompastumiset / liukastumiset</a:t>
            </a:r>
            <a:endParaRPr lang="en-US" sz="2400">
              <a:ea typeface="Calibri"/>
              <a:cs typeface="Calibri"/>
            </a:endParaRPr>
          </a:p>
          <a:p>
            <a:pPr marL="342900" indent="-342900">
              <a:lnSpc>
                <a:spcPct val="90000"/>
              </a:lnSpc>
              <a:buFont typeface="Arial,Sans-Serif" pitchFamily="34" charset="0"/>
              <a:buChar char="-"/>
            </a:pPr>
            <a:r>
              <a:rPr lang="fi-FI" sz="2400" dirty="0">
                <a:ea typeface="Calibri"/>
                <a:cs typeface="Calibri"/>
              </a:rPr>
              <a:t>Melu</a:t>
            </a:r>
            <a:endParaRPr lang="en-US" sz="2400">
              <a:ea typeface="Calibri"/>
              <a:cs typeface="Calibri"/>
            </a:endParaRPr>
          </a:p>
          <a:p>
            <a:pPr marL="342900" indent="-342900">
              <a:lnSpc>
                <a:spcPct val="90000"/>
              </a:lnSpc>
              <a:buFont typeface="Arial,Sans-Serif" pitchFamily="34" charset="0"/>
              <a:buChar char="-"/>
            </a:pPr>
            <a:r>
              <a:rPr lang="fi-FI" sz="2400" dirty="0">
                <a:ea typeface="Calibri"/>
                <a:cs typeface="Calibri"/>
              </a:rPr>
              <a:t>Työskentely lämpötila</a:t>
            </a:r>
            <a:endParaRPr lang="en-US" sz="2400">
              <a:ea typeface="Calibri"/>
              <a:cs typeface="Calibri"/>
            </a:endParaRPr>
          </a:p>
          <a:p>
            <a:pPr marL="342900" indent="-342900">
              <a:lnSpc>
                <a:spcPct val="90000"/>
              </a:lnSpc>
              <a:buFont typeface="Arial,Sans-Serif" pitchFamily="34" charset="0"/>
              <a:buChar char="-"/>
            </a:pPr>
            <a:r>
              <a:rPr lang="fi-FI" sz="2400" dirty="0">
                <a:ea typeface="Calibri"/>
                <a:cs typeface="Calibri"/>
              </a:rPr>
              <a:t>Työkalut / laitteet</a:t>
            </a:r>
            <a:endParaRPr lang="en-US" sz="2400">
              <a:ea typeface="Calibri"/>
              <a:cs typeface="Calibri"/>
            </a:endParaRPr>
          </a:p>
          <a:p>
            <a:pPr marL="342900" indent="-342900">
              <a:lnSpc>
                <a:spcPct val="90000"/>
              </a:lnSpc>
              <a:buFont typeface="Arial,Sans-Serif" pitchFamily="34" charset="0"/>
              <a:buChar char="-"/>
            </a:pPr>
            <a:r>
              <a:rPr lang="fi-FI" sz="2400" dirty="0">
                <a:ea typeface="Calibri"/>
                <a:cs typeface="Calibri"/>
              </a:rPr>
              <a:t>Kemikaalit</a:t>
            </a:r>
            <a:endParaRPr lang="en-US" sz="2400">
              <a:ea typeface="Calibri"/>
              <a:cs typeface="Calibri"/>
            </a:endParaRPr>
          </a:p>
        </p:txBody>
      </p:sp>
      <p:sp>
        <p:nvSpPr>
          <p:cNvPr id="4" name="Tekstin paikkamerkki 3">
            <a:extLst>
              <a:ext uri="{FF2B5EF4-FFF2-40B4-BE49-F238E27FC236}">
                <a16:creationId xmlns:a16="http://schemas.microsoft.com/office/drawing/2014/main" id="{8FFB1583-8EF5-9A9D-E665-36355E81592C}"/>
              </a:ext>
            </a:extLst>
          </p:cNvPr>
          <p:cNvSpPr>
            <a:spLocks noGrp="1"/>
          </p:cNvSpPr>
          <p:nvPr>
            <p:ph type="body" sz="quarter" idx="14"/>
          </p:nvPr>
        </p:nvSpPr>
        <p:spPr/>
        <p:txBody>
          <a:bodyPr vert="horz" lIns="91440" tIns="45720" rIns="91440" bIns="45720" rtlCol="0" anchor="t">
            <a:noAutofit/>
          </a:bodyPr>
          <a:lstStyle/>
          <a:p>
            <a:pPr marL="342900" indent="-342900">
              <a:lnSpc>
                <a:spcPct val="90000"/>
              </a:lnSpc>
              <a:buFont typeface="Arial,Sans-Serif" pitchFamily="34" charset="0"/>
              <a:buChar char="-"/>
            </a:pPr>
            <a:r>
              <a:rPr lang="fi-FI" sz="2400" dirty="0">
                <a:ea typeface="Calibri"/>
                <a:cs typeface="Calibri"/>
              </a:rPr>
              <a:t>Sähkölaitteet</a:t>
            </a:r>
            <a:endParaRPr lang="en-US" sz="2400">
              <a:ea typeface="Calibri"/>
              <a:cs typeface="Calibri"/>
            </a:endParaRPr>
          </a:p>
          <a:p>
            <a:pPr marL="342900" indent="-342900">
              <a:lnSpc>
                <a:spcPct val="90000"/>
              </a:lnSpc>
              <a:buFont typeface="Arial,Sans-Serif" pitchFamily="34" charset="0"/>
              <a:buChar char="-"/>
            </a:pPr>
            <a:r>
              <a:rPr lang="fi-FI" sz="2400" dirty="0">
                <a:ea typeface="Calibri"/>
                <a:cs typeface="Calibri"/>
              </a:rPr>
              <a:t>Työasennot</a:t>
            </a:r>
            <a:endParaRPr lang="en-US" sz="2400">
              <a:ea typeface="Calibri"/>
              <a:cs typeface="Calibri"/>
            </a:endParaRPr>
          </a:p>
          <a:p>
            <a:pPr marL="342900" indent="-342900">
              <a:lnSpc>
                <a:spcPct val="90000"/>
              </a:lnSpc>
              <a:buFont typeface="Arial,Sans-Serif" pitchFamily="34" charset="0"/>
              <a:buChar char="-"/>
            </a:pPr>
            <a:r>
              <a:rPr lang="fi-FI" sz="2400" dirty="0">
                <a:ea typeface="Calibri"/>
                <a:cs typeface="Calibri"/>
              </a:rPr>
              <a:t>Valaistus</a:t>
            </a:r>
            <a:endParaRPr lang="en-US" sz="2400">
              <a:ea typeface="Calibri"/>
              <a:cs typeface="Calibri"/>
            </a:endParaRPr>
          </a:p>
          <a:p>
            <a:pPr marL="342900" indent="-342900">
              <a:lnSpc>
                <a:spcPct val="90000"/>
              </a:lnSpc>
              <a:buFont typeface="Arial,Sans-Serif" pitchFamily="34" charset="0"/>
              <a:buChar char="-"/>
            </a:pPr>
            <a:r>
              <a:rPr lang="fi-FI" sz="2400" dirty="0">
                <a:ea typeface="Calibri"/>
                <a:cs typeface="Calibri"/>
              </a:rPr>
              <a:t>Tavaran kuljetukset ja liikenne</a:t>
            </a:r>
            <a:endParaRPr lang="en-US" sz="2400">
              <a:ea typeface="Calibri"/>
              <a:cs typeface="Calibri"/>
            </a:endParaRPr>
          </a:p>
          <a:p>
            <a:pPr marL="342900" indent="-342900">
              <a:lnSpc>
                <a:spcPct val="90000"/>
              </a:lnSpc>
              <a:buFont typeface="Arial,Sans-Serif" pitchFamily="34" charset="0"/>
              <a:buChar char="-"/>
            </a:pPr>
            <a:r>
              <a:rPr lang="fi-FI" sz="2400" dirty="0">
                <a:ea typeface="Calibri"/>
                <a:cs typeface="Calibri"/>
              </a:rPr>
              <a:t>Putoamiset</a:t>
            </a:r>
            <a:endParaRPr lang="fi-FI" sz="2400" dirty="0">
              <a:ea typeface="Tahoma"/>
              <a:cs typeface="Tahoma"/>
            </a:endParaRPr>
          </a:p>
          <a:p>
            <a:endParaRPr lang="fi-FI" sz="2400" dirty="0">
              <a:ea typeface="Tahoma"/>
              <a:cs typeface="Tahoma"/>
            </a:endParaRPr>
          </a:p>
        </p:txBody>
      </p:sp>
    </p:spTree>
    <p:extLst>
      <p:ext uri="{BB962C8B-B14F-4D97-AF65-F5344CB8AC3E}">
        <p14:creationId xmlns:p14="http://schemas.microsoft.com/office/powerpoint/2010/main" val="380255045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D5F877-2AC5-13A3-17E1-6572A835B1F6}"/>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E3FF7DF7-5164-9999-FC4D-A0B516F438B4}"/>
              </a:ext>
            </a:extLst>
          </p:cNvPr>
          <p:cNvSpPr>
            <a:spLocks noGrp="1"/>
          </p:cNvSpPr>
          <p:nvPr>
            <p:ph type="title"/>
          </p:nvPr>
        </p:nvSpPr>
        <p:spPr/>
        <p:txBody>
          <a:bodyPr/>
          <a:lstStyle/>
          <a:p>
            <a:r>
              <a:rPr lang="fi-FI" b="1" dirty="0">
                <a:highlight>
                  <a:srgbClr val="F1BAEF"/>
                </a:highlight>
              </a:rPr>
              <a:t>Psyykkiset työturvallisuusriskit</a:t>
            </a:r>
            <a:endParaRPr lang="fi-FI" dirty="0"/>
          </a:p>
        </p:txBody>
      </p:sp>
      <p:sp>
        <p:nvSpPr>
          <p:cNvPr id="3" name="Tekstin paikkamerkki 2">
            <a:extLst>
              <a:ext uri="{FF2B5EF4-FFF2-40B4-BE49-F238E27FC236}">
                <a16:creationId xmlns:a16="http://schemas.microsoft.com/office/drawing/2014/main" id="{3F054AAA-F0D2-C3E5-C1FE-5565CFE36BB5}"/>
              </a:ext>
            </a:extLst>
          </p:cNvPr>
          <p:cNvSpPr>
            <a:spLocks noGrp="1"/>
          </p:cNvSpPr>
          <p:nvPr>
            <p:ph type="body" sz="quarter" idx="13"/>
          </p:nvPr>
        </p:nvSpPr>
        <p:spPr/>
        <p:txBody>
          <a:bodyPr vert="horz" lIns="91440" tIns="45720" rIns="91440" bIns="45720" rtlCol="0" anchor="t">
            <a:normAutofit/>
          </a:bodyPr>
          <a:lstStyle/>
          <a:p>
            <a:pPr marL="342900" indent="-342900">
              <a:lnSpc>
                <a:spcPct val="90000"/>
              </a:lnSpc>
              <a:buChar char="-"/>
            </a:pPr>
            <a:r>
              <a:rPr lang="fi-FI" sz="2000" dirty="0">
                <a:ea typeface="Calibri"/>
                <a:cs typeface="Calibri"/>
              </a:rPr>
              <a:t>Liiallinen työnmäärä</a:t>
            </a:r>
            <a:endParaRPr lang="en-US" sz="2000">
              <a:ea typeface="Calibri"/>
              <a:cs typeface="Calibri"/>
            </a:endParaRPr>
          </a:p>
          <a:p>
            <a:pPr marL="342900" indent="-342900">
              <a:lnSpc>
                <a:spcPct val="90000"/>
              </a:lnSpc>
              <a:buChar char="-"/>
            </a:pPr>
            <a:r>
              <a:rPr lang="fi-FI" sz="2000" dirty="0">
                <a:ea typeface="Calibri"/>
                <a:cs typeface="Calibri"/>
              </a:rPr>
              <a:t>Kiusaaminen</a:t>
            </a:r>
            <a:endParaRPr lang="en-US" sz="2000">
              <a:ea typeface="Calibri"/>
              <a:cs typeface="Calibri"/>
            </a:endParaRPr>
          </a:p>
          <a:p>
            <a:pPr marL="342900" indent="-342900">
              <a:lnSpc>
                <a:spcPct val="90000"/>
              </a:lnSpc>
              <a:buChar char="-"/>
            </a:pPr>
            <a:r>
              <a:rPr lang="fi-FI" sz="2000" dirty="0">
                <a:ea typeface="Calibri"/>
                <a:cs typeface="Calibri"/>
              </a:rPr>
              <a:t>Syrjintä</a:t>
            </a:r>
            <a:endParaRPr lang="en-US" sz="2000">
              <a:ea typeface="Calibri"/>
              <a:cs typeface="Calibri"/>
            </a:endParaRPr>
          </a:p>
          <a:p>
            <a:pPr marL="342900" indent="-342900">
              <a:lnSpc>
                <a:spcPct val="90000"/>
              </a:lnSpc>
              <a:buChar char="-"/>
            </a:pPr>
            <a:r>
              <a:rPr lang="fi-FI" sz="2000" dirty="0">
                <a:ea typeface="Calibri"/>
                <a:cs typeface="Calibri"/>
              </a:rPr>
              <a:t>Kiire</a:t>
            </a:r>
            <a:endParaRPr lang="en-US" sz="2000">
              <a:ea typeface="Calibri"/>
              <a:cs typeface="Calibri"/>
            </a:endParaRPr>
          </a:p>
          <a:p>
            <a:pPr marL="342900" indent="-342900">
              <a:lnSpc>
                <a:spcPct val="90000"/>
              </a:lnSpc>
              <a:buChar char="-"/>
            </a:pPr>
            <a:r>
              <a:rPr lang="fi-FI" sz="2000" dirty="0">
                <a:ea typeface="Calibri"/>
                <a:cs typeface="Calibri"/>
              </a:rPr>
              <a:t>Väkivallan uhka</a:t>
            </a:r>
            <a:endParaRPr lang="en-US" sz="2000">
              <a:ea typeface="Calibri"/>
              <a:cs typeface="Calibri"/>
            </a:endParaRPr>
          </a:p>
          <a:p>
            <a:pPr marL="342900" indent="-342900">
              <a:lnSpc>
                <a:spcPct val="90000"/>
              </a:lnSpc>
              <a:buChar char="-"/>
            </a:pPr>
            <a:r>
              <a:rPr lang="fi-FI" sz="2000" dirty="0">
                <a:ea typeface="Calibri"/>
                <a:cs typeface="Calibri"/>
              </a:rPr>
              <a:t>Päihteet</a:t>
            </a:r>
          </a:p>
          <a:p>
            <a:pPr marL="342900" indent="-342900">
              <a:lnSpc>
                <a:spcPct val="90000"/>
              </a:lnSpc>
              <a:buFont typeface="Arial" panose="020B0604020202020204" pitchFamily="34" charset="0"/>
              <a:buChar char="-"/>
            </a:pPr>
            <a:r>
              <a:rPr lang="fi-FI" sz="2000" dirty="0">
                <a:ea typeface="Calibri"/>
                <a:cs typeface="Calibri"/>
              </a:rPr>
              <a:t>Pelkotilat</a:t>
            </a:r>
            <a:endParaRPr lang="en-US" sz="2000">
              <a:ea typeface="Calibri"/>
              <a:cs typeface="Calibri"/>
            </a:endParaRPr>
          </a:p>
          <a:p>
            <a:pPr>
              <a:lnSpc>
                <a:spcPct val="90000"/>
              </a:lnSpc>
            </a:pPr>
            <a:endParaRPr lang="en-US" dirty="0">
              <a:ea typeface="Calibri"/>
              <a:cs typeface="Calibri"/>
            </a:endParaRPr>
          </a:p>
        </p:txBody>
      </p:sp>
      <p:sp>
        <p:nvSpPr>
          <p:cNvPr id="4" name="Tekstin paikkamerkki 3">
            <a:extLst>
              <a:ext uri="{FF2B5EF4-FFF2-40B4-BE49-F238E27FC236}">
                <a16:creationId xmlns:a16="http://schemas.microsoft.com/office/drawing/2014/main" id="{D743232A-1F81-C9AB-C1E4-5A05CC9B4F0E}"/>
              </a:ext>
            </a:extLst>
          </p:cNvPr>
          <p:cNvSpPr>
            <a:spLocks noGrp="1"/>
          </p:cNvSpPr>
          <p:nvPr>
            <p:ph type="body" sz="quarter" idx="14"/>
          </p:nvPr>
        </p:nvSpPr>
        <p:spPr/>
        <p:txBody>
          <a:bodyPr vert="horz" lIns="91440" tIns="45720" rIns="91440" bIns="45720" rtlCol="0" anchor="t">
            <a:noAutofit/>
          </a:bodyPr>
          <a:lstStyle/>
          <a:p>
            <a:pPr marL="342900" indent="-342900">
              <a:lnSpc>
                <a:spcPct val="90000"/>
              </a:lnSpc>
              <a:buChar char="-"/>
            </a:pPr>
            <a:r>
              <a:rPr lang="fi-FI" sz="2000" dirty="0">
                <a:ea typeface="Calibri"/>
                <a:cs typeface="Calibri"/>
              </a:rPr>
              <a:t>Poikkeustilanteet (pandemiat, suuronnettomuudet, sota tms.)</a:t>
            </a:r>
            <a:endParaRPr lang="en-US" sz="2000">
              <a:ea typeface="Calibri"/>
              <a:cs typeface="Calibri"/>
            </a:endParaRPr>
          </a:p>
          <a:p>
            <a:pPr marL="342900" indent="-342900">
              <a:lnSpc>
                <a:spcPct val="90000"/>
              </a:lnSpc>
              <a:buChar char="-"/>
            </a:pPr>
            <a:r>
              <a:rPr lang="fi-FI" sz="2000" dirty="0">
                <a:ea typeface="Calibri"/>
                <a:cs typeface="Calibri"/>
              </a:rPr>
              <a:t>Yksin työskentely</a:t>
            </a:r>
            <a:endParaRPr lang="en-US" sz="2000">
              <a:ea typeface="Calibri"/>
              <a:cs typeface="Calibri"/>
            </a:endParaRPr>
          </a:p>
          <a:p>
            <a:pPr marL="342900" indent="-342900">
              <a:lnSpc>
                <a:spcPct val="90000"/>
              </a:lnSpc>
              <a:buChar char="-"/>
            </a:pPr>
            <a:r>
              <a:rPr lang="fi-FI" sz="2000" dirty="0">
                <a:ea typeface="Calibri"/>
                <a:cs typeface="Calibri"/>
              </a:rPr>
              <a:t>Puutteellinen tiedonkulku</a:t>
            </a:r>
            <a:endParaRPr lang="en-US" sz="2000">
              <a:ea typeface="Calibri"/>
              <a:cs typeface="Calibri"/>
            </a:endParaRPr>
          </a:p>
          <a:p>
            <a:pPr marL="342900" indent="-342900">
              <a:lnSpc>
                <a:spcPct val="90000"/>
              </a:lnSpc>
              <a:buChar char="-"/>
            </a:pPr>
            <a:r>
              <a:rPr lang="fi-FI" sz="2000" dirty="0">
                <a:ea typeface="Calibri"/>
                <a:cs typeface="Calibri"/>
              </a:rPr>
              <a:t>Haasteelliset asiakastilanteet</a:t>
            </a:r>
            <a:endParaRPr lang="en-US" sz="2000">
              <a:ea typeface="Calibri"/>
              <a:cs typeface="Calibri"/>
            </a:endParaRPr>
          </a:p>
          <a:p>
            <a:pPr marL="342900" indent="-342900">
              <a:lnSpc>
                <a:spcPct val="90000"/>
              </a:lnSpc>
              <a:buChar char="-"/>
            </a:pPr>
            <a:r>
              <a:rPr lang="fi-FI" sz="2000" dirty="0">
                <a:ea typeface="Calibri"/>
                <a:cs typeface="Calibri"/>
              </a:rPr>
              <a:t>Jatkuvat muutokset, pitkäaikainen epävarmuus</a:t>
            </a:r>
            <a:endParaRPr lang="en-US" sz="2000">
              <a:ea typeface="Calibri"/>
              <a:cs typeface="Calibri"/>
            </a:endParaRPr>
          </a:p>
          <a:p>
            <a:pPr marL="342900" indent="-342900">
              <a:lnSpc>
                <a:spcPct val="90000"/>
              </a:lnSpc>
              <a:buChar char="-"/>
            </a:pPr>
            <a:r>
              <a:rPr lang="fi-FI" sz="2000" dirty="0">
                <a:ea typeface="Calibri"/>
                <a:cs typeface="Calibri"/>
              </a:rPr>
              <a:t>Jatkuvat keskeytykset</a:t>
            </a:r>
            <a:endParaRPr lang="en-US" sz="2000">
              <a:ea typeface="Tahoma"/>
              <a:cs typeface="Tahoma"/>
            </a:endParaRPr>
          </a:p>
          <a:p>
            <a:endParaRPr lang="fi-FI" dirty="0"/>
          </a:p>
        </p:txBody>
      </p:sp>
    </p:spTree>
    <p:extLst>
      <p:ext uri="{BB962C8B-B14F-4D97-AF65-F5344CB8AC3E}">
        <p14:creationId xmlns:p14="http://schemas.microsoft.com/office/powerpoint/2010/main" val="17093446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l="15000"/>
          </a:stretch>
        </a:blipFill>
        <a:effectLst/>
      </p:bgPr>
    </p:bg>
    <p:spTree>
      <p:nvGrpSpPr>
        <p:cNvPr id="1" name="">
          <a:extLst>
            <a:ext uri="{FF2B5EF4-FFF2-40B4-BE49-F238E27FC236}">
              <a16:creationId xmlns:a16="http://schemas.microsoft.com/office/drawing/2014/main" id="{92C238A2-1B2D-41A9-7C59-E4F86A0DA7BA}"/>
            </a:ext>
          </a:extLst>
        </p:cNvPr>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DCD46E8B-CFD1-76F9-4AD6-E3136583BD65}"/>
              </a:ext>
            </a:extLst>
          </p:cNvPr>
          <p:cNvSpPr>
            <a:spLocks noGrp="1"/>
          </p:cNvSpPr>
          <p:nvPr>
            <p:ph type="body" sz="quarter" idx="14"/>
          </p:nvPr>
        </p:nvSpPr>
        <p:spPr>
          <a:xfrm>
            <a:off x="576367" y="1710674"/>
            <a:ext cx="5017609" cy="5011272"/>
          </a:xfrm>
        </p:spPr>
        <p:txBody>
          <a:bodyPr vert="horz" lIns="91440" tIns="45720" rIns="91440" bIns="45720" rtlCol="0" anchor="t">
            <a:normAutofit/>
          </a:bodyPr>
          <a:lstStyle/>
          <a:p>
            <a:r>
              <a:rPr lang="fi-FI" dirty="0">
                <a:ea typeface="Calibri"/>
                <a:cs typeface="Calibri"/>
              </a:rPr>
              <a:t>Kun olet työssä/harjoittelussa, olet oikeutettu saamaan työstäsi todistuksen.</a:t>
            </a:r>
            <a:endParaRPr lang="en-US">
              <a:ea typeface="Calibri"/>
              <a:cs typeface="Calibri"/>
            </a:endParaRPr>
          </a:p>
          <a:p>
            <a:pPr marL="321310" indent="-321310"/>
            <a:r>
              <a:rPr lang="fi-FI" dirty="0">
                <a:ea typeface="Calibri"/>
                <a:cs typeface="Calibri"/>
              </a:rPr>
              <a:t>Työtodistuksessa yleensä:</a:t>
            </a:r>
            <a:endParaRPr lang="en-US">
              <a:ea typeface="Calibri"/>
              <a:cs typeface="Calibri"/>
            </a:endParaRPr>
          </a:p>
          <a:p>
            <a:pPr marL="285750" indent="-285750">
              <a:buChar char="-"/>
            </a:pPr>
            <a:r>
              <a:rPr lang="fi-FI" dirty="0">
                <a:ea typeface="Calibri"/>
                <a:cs typeface="Calibri"/>
              </a:rPr>
              <a:t>Työnantajan tiedot</a:t>
            </a:r>
            <a:endParaRPr lang="en-US">
              <a:ea typeface="Calibri"/>
              <a:cs typeface="Calibri"/>
            </a:endParaRPr>
          </a:p>
          <a:p>
            <a:pPr marL="285750" indent="-285750">
              <a:buChar char="-"/>
            </a:pPr>
            <a:r>
              <a:rPr lang="fi-FI" dirty="0">
                <a:ea typeface="Calibri"/>
                <a:cs typeface="Calibri"/>
              </a:rPr>
              <a:t>Työsuhteen kesto</a:t>
            </a:r>
            <a:endParaRPr lang="en-US">
              <a:ea typeface="Calibri"/>
              <a:cs typeface="Calibri"/>
            </a:endParaRPr>
          </a:p>
          <a:p>
            <a:pPr marL="285750" indent="-285750">
              <a:buChar char="-"/>
            </a:pPr>
            <a:r>
              <a:rPr lang="fi-FI" dirty="0">
                <a:ea typeface="Calibri"/>
                <a:cs typeface="Calibri"/>
              </a:rPr>
              <a:t>Tehdyt työtehtävät + viikkotuntimäärät</a:t>
            </a:r>
            <a:endParaRPr lang="en-US">
              <a:ea typeface="Calibri"/>
              <a:cs typeface="Calibri"/>
            </a:endParaRPr>
          </a:p>
          <a:p>
            <a:pPr marL="285750" indent="-285750">
              <a:buChar char="-"/>
            </a:pPr>
            <a:r>
              <a:rPr lang="fi-FI" dirty="0">
                <a:ea typeface="Calibri"/>
                <a:cs typeface="Calibri"/>
              </a:rPr>
              <a:t>Työsuhteen lopettamisen syy</a:t>
            </a:r>
            <a:endParaRPr lang="en-US">
              <a:ea typeface="Calibri"/>
              <a:cs typeface="Calibri"/>
            </a:endParaRPr>
          </a:p>
          <a:p>
            <a:pPr marL="285750" indent="-285750">
              <a:buChar char="-"/>
            </a:pPr>
            <a:r>
              <a:rPr lang="fi-FI" dirty="0">
                <a:ea typeface="Calibri"/>
                <a:cs typeface="Calibri"/>
              </a:rPr>
              <a:t>Päivämäärä</a:t>
            </a:r>
          </a:p>
          <a:p>
            <a:r>
              <a:rPr lang="fi-FI" dirty="0">
                <a:ea typeface="Calibri"/>
                <a:cs typeface="Calibri"/>
              </a:rPr>
              <a:t>Huom! Arviointia työssä suoriutumisesta tulee pyytää erikseen, jos sen haluaa todistukselle.</a:t>
            </a:r>
          </a:p>
          <a:p>
            <a:pPr marL="342900" indent="-342900">
              <a:lnSpc>
                <a:spcPct val="100000"/>
              </a:lnSpc>
              <a:buFont typeface="Arial" panose="020B0604020202020204" pitchFamily="34" charset="0"/>
              <a:buChar char="•"/>
            </a:pPr>
            <a:endParaRPr lang="fi-FI" sz="2200" dirty="0">
              <a:ea typeface="Calibri"/>
              <a:cs typeface="Calibri"/>
            </a:endParaRPr>
          </a:p>
          <a:p>
            <a:endParaRPr lang="fi-FI" dirty="0"/>
          </a:p>
        </p:txBody>
      </p:sp>
      <p:sp>
        <p:nvSpPr>
          <p:cNvPr id="3" name="Tekstin paikkamerkki 2">
            <a:extLst>
              <a:ext uri="{FF2B5EF4-FFF2-40B4-BE49-F238E27FC236}">
                <a16:creationId xmlns:a16="http://schemas.microsoft.com/office/drawing/2014/main" id="{DEEEEE62-ADDB-F8FE-5FC0-6A478C07D203}"/>
              </a:ext>
            </a:extLst>
          </p:cNvPr>
          <p:cNvSpPr>
            <a:spLocks noGrp="1"/>
          </p:cNvSpPr>
          <p:nvPr>
            <p:ph type="body" sz="quarter" idx="15"/>
          </p:nvPr>
        </p:nvSpPr>
        <p:spPr>
          <a:xfrm>
            <a:off x="576366" y="-393290"/>
            <a:ext cx="9325440" cy="2246967"/>
          </a:xfrm>
        </p:spPr>
        <p:txBody>
          <a:bodyPr/>
          <a:lstStyle/>
          <a:p>
            <a:r>
              <a:rPr lang="fi-FI" b="1" dirty="0"/>
              <a:t>Työtodistus</a:t>
            </a:r>
          </a:p>
          <a:p>
            <a:endParaRPr lang="fi-FI" dirty="0"/>
          </a:p>
        </p:txBody>
      </p:sp>
    </p:spTree>
    <p:extLst>
      <p:ext uri="{BB962C8B-B14F-4D97-AF65-F5344CB8AC3E}">
        <p14:creationId xmlns:p14="http://schemas.microsoft.com/office/powerpoint/2010/main" val="104475955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8DF005-E305-C895-E67F-38E520F6DDCB}"/>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2E31DB23-FEB3-BE36-CA71-F917B0CE9B3B}"/>
              </a:ext>
            </a:extLst>
          </p:cNvPr>
          <p:cNvSpPr>
            <a:spLocks noGrp="1"/>
          </p:cNvSpPr>
          <p:nvPr>
            <p:ph type="title"/>
          </p:nvPr>
        </p:nvSpPr>
        <p:spPr/>
        <p:txBody>
          <a:bodyPr/>
          <a:lstStyle/>
          <a:p>
            <a:r>
              <a:rPr lang="fi-FI" b="1" dirty="0">
                <a:highlight>
                  <a:srgbClr val="F1BAEF"/>
                </a:highlight>
              </a:rPr>
              <a:t>Tehtävä</a:t>
            </a:r>
            <a:endParaRPr lang="fi-FI" dirty="0">
              <a:highlight>
                <a:srgbClr val="F1BAEF"/>
              </a:highlight>
            </a:endParaRPr>
          </a:p>
        </p:txBody>
      </p:sp>
      <p:sp>
        <p:nvSpPr>
          <p:cNvPr id="3" name="Tekstin paikkamerkki 2">
            <a:extLst>
              <a:ext uri="{FF2B5EF4-FFF2-40B4-BE49-F238E27FC236}">
                <a16:creationId xmlns:a16="http://schemas.microsoft.com/office/drawing/2014/main" id="{73C8B4C4-9D30-8B75-A6F4-445709418BB9}"/>
              </a:ext>
            </a:extLst>
          </p:cNvPr>
          <p:cNvSpPr>
            <a:spLocks noGrp="1"/>
          </p:cNvSpPr>
          <p:nvPr>
            <p:ph type="body" sz="quarter" idx="13"/>
          </p:nvPr>
        </p:nvSpPr>
        <p:spPr>
          <a:xfrm>
            <a:off x="1055688" y="2097088"/>
            <a:ext cx="5829206" cy="3657670"/>
          </a:xfrm>
        </p:spPr>
        <p:txBody>
          <a:bodyPr vert="horz" lIns="91440" tIns="45720" rIns="91440" bIns="45720" rtlCol="0" anchor="t">
            <a:normAutofit fontScale="85000" lnSpcReduction="10000"/>
          </a:bodyPr>
          <a:lstStyle/>
          <a:p>
            <a:pPr>
              <a:lnSpc>
                <a:spcPct val="100000"/>
              </a:lnSpc>
            </a:pPr>
            <a:r>
              <a:rPr lang="fi-FI" sz="2400" b="1" dirty="0"/>
              <a:t>Aihe: </a:t>
            </a:r>
            <a:r>
              <a:rPr lang="fi-FI" sz="2400" dirty="0"/>
              <a:t>Työturvallisuuteen liittyvien keissien ratkominen</a:t>
            </a:r>
            <a:br>
              <a:rPr lang="fi-FI" sz="2400" dirty="0"/>
            </a:br>
            <a:br>
              <a:rPr lang="fi-FI" sz="2400" dirty="0"/>
            </a:br>
            <a:r>
              <a:rPr lang="fi-FI" sz="2400" b="1" dirty="0"/>
              <a:t>Ennakkovalmistelut: </a:t>
            </a:r>
            <a:r>
              <a:rPr lang="fi-FI" sz="2400" dirty="0"/>
              <a:t>Kirjoita dioille tai valmistele luettavaksi osallistujille pohdittavaksi ja ratkaistavaksi työturvallisuuteen liittyviä keissejä, jotka ovat mahdollisimman kohdennettuja ja ajankohtaisia arjen työelämästä. Kirjaa itsellesi keissin "oikeat ratkaisut ja perustelut" etukäteen.</a:t>
            </a:r>
            <a:br>
              <a:rPr lang="fi-FI" sz="2400" dirty="0"/>
            </a:br>
            <a:br>
              <a:rPr lang="fi-FI" sz="2400" dirty="0"/>
            </a:br>
            <a:r>
              <a:rPr lang="fi-FI" sz="2400" b="1" dirty="0"/>
              <a:t>Tarvittava aika: </a:t>
            </a:r>
            <a:r>
              <a:rPr lang="fi-FI" sz="2400" dirty="0"/>
              <a:t>n. 15 minuuttia osallistujamäärästä riippuen</a:t>
            </a:r>
          </a:p>
        </p:txBody>
      </p:sp>
      <p:sp>
        <p:nvSpPr>
          <p:cNvPr id="4" name="Tekstin paikkamerkki 3">
            <a:extLst>
              <a:ext uri="{FF2B5EF4-FFF2-40B4-BE49-F238E27FC236}">
                <a16:creationId xmlns:a16="http://schemas.microsoft.com/office/drawing/2014/main" id="{74FA0565-2B79-82DD-E866-BB595F475CA3}"/>
              </a:ext>
            </a:extLst>
          </p:cNvPr>
          <p:cNvSpPr>
            <a:spLocks noGrp="1"/>
          </p:cNvSpPr>
          <p:nvPr>
            <p:ph type="body" sz="quarter" idx="14"/>
          </p:nvPr>
        </p:nvSpPr>
        <p:spPr>
          <a:xfrm>
            <a:off x="7028329" y="1331701"/>
            <a:ext cx="4446494" cy="4194597"/>
          </a:xfrm>
          <a:ln w="38100">
            <a:solidFill>
              <a:srgbClr val="F1BAEF"/>
            </a:solidFill>
          </a:ln>
        </p:spPr>
        <p:txBody>
          <a:bodyPr vert="horz" lIns="91440" tIns="45720" rIns="91440" bIns="45720" rtlCol="0" anchor="t">
            <a:noAutofit/>
          </a:bodyPr>
          <a:lstStyle/>
          <a:p>
            <a:pPr marL="0" indent="0">
              <a:buNone/>
            </a:pPr>
            <a:r>
              <a:rPr lang="fi-FI" sz="2400" b="1" dirty="0"/>
              <a:t>Tehtävä: </a:t>
            </a:r>
          </a:p>
          <a:p>
            <a:pPr marL="0" indent="0">
              <a:buNone/>
            </a:pPr>
            <a:r>
              <a:rPr lang="fi-FI" sz="2000" dirty="0"/>
              <a:t>-Lue keissit ääneen (myös dioilta) ja anna osallistujille aikaa pohtia ratkaisuja. Kuvaa keissin kuvauksen jälkeen selkeät kysymykset, joita osallistujat pohtivat itsekseen/pareissa/pienryhmässä. </a:t>
            </a:r>
          </a:p>
          <a:p>
            <a:pPr marL="0" indent="0">
              <a:buNone/>
            </a:pPr>
            <a:r>
              <a:rPr lang="fi-FI" sz="2000" dirty="0"/>
              <a:t>-Keskustellaan ja tuotetaan keissin ratkaisu yhteisesti.</a:t>
            </a:r>
            <a:br>
              <a:rPr lang="fi-FI" sz="2000" dirty="0"/>
            </a:br>
            <a:br>
              <a:rPr lang="fi-FI" sz="2000" dirty="0"/>
            </a:br>
            <a:r>
              <a:rPr lang="fi-FI" sz="2000" dirty="0"/>
              <a:t>PS. Keissit voivat tulla myös osallistujilta.</a:t>
            </a:r>
            <a:endParaRPr lang="fi-FI" sz="2400" dirty="0"/>
          </a:p>
        </p:txBody>
      </p:sp>
    </p:spTree>
    <p:extLst>
      <p:ext uri="{BB962C8B-B14F-4D97-AF65-F5344CB8AC3E}">
        <p14:creationId xmlns:p14="http://schemas.microsoft.com/office/powerpoint/2010/main" val="35224209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54BBA5-84E7-5638-3DE7-D57F142AEF63}"/>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47DBC9F7-68B0-26B8-5328-0385B8D53D57}"/>
              </a:ext>
            </a:extLst>
          </p:cNvPr>
          <p:cNvSpPr>
            <a:spLocks noGrp="1"/>
          </p:cNvSpPr>
          <p:nvPr>
            <p:ph type="title"/>
          </p:nvPr>
        </p:nvSpPr>
        <p:spPr/>
        <p:txBody>
          <a:bodyPr/>
          <a:lstStyle/>
          <a:p>
            <a:r>
              <a:rPr lang="fi-FI" b="1" dirty="0">
                <a:highlight>
                  <a:srgbClr val="F1BAEF"/>
                </a:highlight>
              </a:rPr>
              <a:t>Keissi 1</a:t>
            </a:r>
            <a:endParaRPr lang="fi-FI" dirty="0">
              <a:highlight>
                <a:srgbClr val="F1BAEF"/>
              </a:highlight>
            </a:endParaRPr>
          </a:p>
        </p:txBody>
      </p:sp>
      <p:sp>
        <p:nvSpPr>
          <p:cNvPr id="3" name="Tekstin paikkamerkki 2">
            <a:extLst>
              <a:ext uri="{FF2B5EF4-FFF2-40B4-BE49-F238E27FC236}">
                <a16:creationId xmlns:a16="http://schemas.microsoft.com/office/drawing/2014/main" id="{CDEA7005-8075-D842-F3C1-1797CFFBE6F6}"/>
              </a:ext>
            </a:extLst>
          </p:cNvPr>
          <p:cNvSpPr>
            <a:spLocks noGrp="1"/>
          </p:cNvSpPr>
          <p:nvPr>
            <p:ph type="body" sz="quarter" idx="13"/>
          </p:nvPr>
        </p:nvSpPr>
        <p:spPr>
          <a:xfrm>
            <a:off x="1055687" y="2097088"/>
            <a:ext cx="10383277" cy="3657670"/>
          </a:xfrm>
        </p:spPr>
        <p:txBody>
          <a:bodyPr>
            <a:normAutofit/>
          </a:bodyPr>
          <a:lstStyle/>
          <a:p>
            <a:pPr marL="342900" indent="-342900">
              <a:lnSpc>
                <a:spcPct val="90000"/>
              </a:lnSpc>
              <a:buChar char="-"/>
            </a:pPr>
            <a:r>
              <a:rPr lang="fi-FI" sz="2400" dirty="0">
                <a:ea typeface="Calibri"/>
                <a:cs typeface="Calibri"/>
              </a:rPr>
              <a:t>Tähän voit kirjoittaa ratkaistavan työturvallisuuteen liittyvän keissin.</a:t>
            </a:r>
          </a:p>
        </p:txBody>
      </p:sp>
    </p:spTree>
    <p:extLst>
      <p:ext uri="{BB962C8B-B14F-4D97-AF65-F5344CB8AC3E}">
        <p14:creationId xmlns:p14="http://schemas.microsoft.com/office/powerpoint/2010/main" val="277965943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266A6F-D2E0-D2F7-9DB9-6E232075D5F3}"/>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08722648-051C-5AA3-3B36-5BE1F1BBD4B4}"/>
              </a:ext>
            </a:extLst>
          </p:cNvPr>
          <p:cNvSpPr>
            <a:spLocks noGrp="1"/>
          </p:cNvSpPr>
          <p:nvPr>
            <p:ph type="title"/>
          </p:nvPr>
        </p:nvSpPr>
        <p:spPr/>
        <p:txBody>
          <a:bodyPr/>
          <a:lstStyle/>
          <a:p>
            <a:r>
              <a:rPr lang="fi-FI" b="1" dirty="0">
                <a:highlight>
                  <a:srgbClr val="F1BAEF"/>
                </a:highlight>
              </a:rPr>
              <a:t>Keissi 2</a:t>
            </a:r>
            <a:endParaRPr lang="fi-FI" dirty="0">
              <a:highlight>
                <a:srgbClr val="F1BAEF"/>
              </a:highlight>
            </a:endParaRPr>
          </a:p>
        </p:txBody>
      </p:sp>
      <p:sp>
        <p:nvSpPr>
          <p:cNvPr id="3" name="Tekstin paikkamerkki 2">
            <a:extLst>
              <a:ext uri="{FF2B5EF4-FFF2-40B4-BE49-F238E27FC236}">
                <a16:creationId xmlns:a16="http://schemas.microsoft.com/office/drawing/2014/main" id="{C667BABA-2E2A-AACB-FD89-71B08754B3A9}"/>
              </a:ext>
            </a:extLst>
          </p:cNvPr>
          <p:cNvSpPr>
            <a:spLocks noGrp="1"/>
          </p:cNvSpPr>
          <p:nvPr>
            <p:ph type="body" sz="quarter" idx="13"/>
          </p:nvPr>
        </p:nvSpPr>
        <p:spPr>
          <a:xfrm>
            <a:off x="1055687" y="2097088"/>
            <a:ext cx="10383277" cy="3657670"/>
          </a:xfrm>
        </p:spPr>
        <p:txBody>
          <a:bodyPr>
            <a:normAutofit/>
          </a:bodyPr>
          <a:lstStyle/>
          <a:p>
            <a:pPr marL="342900" indent="-342900">
              <a:lnSpc>
                <a:spcPct val="90000"/>
              </a:lnSpc>
              <a:buChar char="-"/>
            </a:pPr>
            <a:r>
              <a:rPr lang="fi-FI" sz="2400" dirty="0">
                <a:ea typeface="Calibri"/>
                <a:cs typeface="Calibri"/>
              </a:rPr>
              <a:t>Tähän voit kirjoittaa ratkaistavan työturvallisuuteen liittyvän keissin.</a:t>
            </a:r>
          </a:p>
        </p:txBody>
      </p:sp>
    </p:spTree>
    <p:extLst>
      <p:ext uri="{BB962C8B-B14F-4D97-AF65-F5344CB8AC3E}">
        <p14:creationId xmlns:p14="http://schemas.microsoft.com/office/powerpoint/2010/main" val="342608354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92099E-AE61-DB34-7C34-C27A47CA654E}"/>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504E6E8D-948F-9EFB-DF85-26A1084A194C}"/>
              </a:ext>
            </a:extLst>
          </p:cNvPr>
          <p:cNvSpPr>
            <a:spLocks noGrp="1"/>
          </p:cNvSpPr>
          <p:nvPr>
            <p:ph type="title"/>
          </p:nvPr>
        </p:nvSpPr>
        <p:spPr/>
        <p:txBody>
          <a:bodyPr/>
          <a:lstStyle/>
          <a:p>
            <a:r>
              <a:rPr lang="fi-FI" b="1" dirty="0">
                <a:highlight>
                  <a:srgbClr val="F1BAEF"/>
                </a:highlight>
              </a:rPr>
              <a:t>Keissi 3</a:t>
            </a:r>
            <a:endParaRPr lang="fi-FI" dirty="0">
              <a:highlight>
                <a:srgbClr val="F1BAEF"/>
              </a:highlight>
            </a:endParaRPr>
          </a:p>
        </p:txBody>
      </p:sp>
      <p:sp>
        <p:nvSpPr>
          <p:cNvPr id="3" name="Tekstin paikkamerkki 2">
            <a:extLst>
              <a:ext uri="{FF2B5EF4-FFF2-40B4-BE49-F238E27FC236}">
                <a16:creationId xmlns:a16="http://schemas.microsoft.com/office/drawing/2014/main" id="{07A9CAA1-F0E6-547E-4A83-DD2F6083D455}"/>
              </a:ext>
            </a:extLst>
          </p:cNvPr>
          <p:cNvSpPr>
            <a:spLocks noGrp="1"/>
          </p:cNvSpPr>
          <p:nvPr>
            <p:ph type="body" sz="quarter" idx="13"/>
          </p:nvPr>
        </p:nvSpPr>
        <p:spPr>
          <a:xfrm>
            <a:off x="1055687" y="2097088"/>
            <a:ext cx="10383277" cy="3657670"/>
          </a:xfrm>
        </p:spPr>
        <p:txBody>
          <a:bodyPr>
            <a:normAutofit/>
          </a:bodyPr>
          <a:lstStyle/>
          <a:p>
            <a:pPr marL="342900" indent="-342900">
              <a:lnSpc>
                <a:spcPct val="90000"/>
              </a:lnSpc>
              <a:buChar char="-"/>
            </a:pPr>
            <a:r>
              <a:rPr lang="fi-FI" sz="2400" dirty="0">
                <a:ea typeface="Calibri"/>
                <a:cs typeface="Calibri"/>
              </a:rPr>
              <a:t>Tähän voit kirjoittaa ratkaistavan työturvallisuuteen liittyvän keissin.</a:t>
            </a:r>
          </a:p>
        </p:txBody>
      </p:sp>
    </p:spTree>
    <p:extLst>
      <p:ext uri="{BB962C8B-B14F-4D97-AF65-F5344CB8AC3E}">
        <p14:creationId xmlns:p14="http://schemas.microsoft.com/office/powerpoint/2010/main" val="534011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1BAEF"/>
        </a:solidFill>
        <a:effectLst/>
      </p:bgPr>
    </p:bg>
    <p:spTree>
      <p:nvGrpSpPr>
        <p:cNvPr id="1" name="">
          <a:extLst>
            <a:ext uri="{FF2B5EF4-FFF2-40B4-BE49-F238E27FC236}">
              <a16:creationId xmlns:a16="http://schemas.microsoft.com/office/drawing/2014/main" id="{ACAB595F-DF65-23D1-4EB3-DFE250B7F978}"/>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F049891B-4925-9F04-1AEC-489A6D692522}"/>
              </a:ext>
            </a:extLst>
          </p:cNvPr>
          <p:cNvSpPr>
            <a:spLocks noGrp="1"/>
          </p:cNvSpPr>
          <p:nvPr>
            <p:ph type="ctrTitle"/>
          </p:nvPr>
        </p:nvSpPr>
        <p:spPr/>
        <p:txBody>
          <a:bodyPr>
            <a:normAutofit/>
          </a:bodyPr>
          <a:lstStyle/>
          <a:p>
            <a:r>
              <a:rPr lang="fi-FI" sz="6000" b="1" dirty="0"/>
              <a:t>Kiitos </a:t>
            </a:r>
            <a:br>
              <a:rPr lang="fi-FI" sz="6000" b="1" dirty="0"/>
            </a:br>
            <a:r>
              <a:rPr lang="fi-FI" sz="6000" b="1" dirty="0"/>
              <a:t>osallistumisesta!</a:t>
            </a:r>
          </a:p>
        </p:txBody>
      </p:sp>
      <p:sp>
        <p:nvSpPr>
          <p:cNvPr id="4" name="Tekstiruutu 3">
            <a:extLst>
              <a:ext uri="{FF2B5EF4-FFF2-40B4-BE49-F238E27FC236}">
                <a16:creationId xmlns:a16="http://schemas.microsoft.com/office/drawing/2014/main" id="{B51E71ED-CC2F-7230-7970-F8A8E8B18582}"/>
              </a:ext>
            </a:extLst>
          </p:cNvPr>
          <p:cNvSpPr txBox="1"/>
          <p:nvPr/>
        </p:nvSpPr>
        <p:spPr>
          <a:xfrm>
            <a:off x="6508376" y="842683"/>
            <a:ext cx="5074024" cy="1015663"/>
          </a:xfrm>
          <a:prstGeom prst="rect">
            <a:avLst/>
          </a:prstGeom>
          <a:noFill/>
        </p:spPr>
        <p:txBody>
          <a:bodyPr wrap="square">
            <a:spAutoFit/>
          </a:bodyPr>
          <a:lstStyle/>
          <a:p>
            <a:pPr marL="321310" indent="-321310" algn="r"/>
            <a:r>
              <a:rPr lang="fi-FI" sz="2000" b="1" dirty="0">
                <a:ea typeface="Calibri"/>
                <a:cs typeface="Calibri"/>
              </a:rPr>
              <a:t>Jos keräät palautteen, voit laittaa tähän esim. Palautekyselyn QR-koodin! </a:t>
            </a:r>
            <a:endParaRPr lang="en-US" sz="2000" dirty="0">
              <a:ea typeface="Calibri"/>
              <a:cs typeface="Calibri"/>
            </a:endParaRPr>
          </a:p>
        </p:txBody>
      </p:sp>
    </p:spTree>
    <p:extLst>
      <p:ext uri="{BB962C8B-B14F-4D97-AF65-F5344CB8AC3E}">
        <p14:creationId xmlns:p14="http://schemas.microsoft.com/office/powerpoint/2010/main" val="183916125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70A487-1406-A4FF-1366-7742E3DC3B87}"/>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8AEDCC86-813D-7D9E-B5B6-A0F1BBBE202E}"/>
              </a:ext>
            </a:extLst>
          </p:cNvPr>
          <p:cNvSpPr>
            <a:spLocks noGrp="1"/>
          </p:cNvSpPr>
          <p:nvPr>
            <p:ph type="title"/>
          </p:nvPr>
        </p:nvSpPr>
        <p:spPr/>
        <p:txBody>
          <a:bodyPr>
            <a:normAutofit fontScale="90000"/>
          </a:bodyPr>
          <a:lstStyle/>
          <a:p>
            <a:r>
              <a:rPr lang="fi-FI" b="1" dirty="0" err="1">
                <a:highlight>
                  <a:srgbClr val="FFFFFF"/>
                </a:highlight>
                <a:ea typeface="Calibri"/>
                <a:cs typeface="Calibri"/>
              </a:rPr>
              <a:t>Wrap</a:t>
            </a:r>
            <a:r>
              <a:rPr lang="fi-FI" b="1" dirty="0">
                <a:highlight>
                  <a:srgbClr val="FFFFFF"/>
                </a:highlight>
                <a:ea typeface="Calibri"/>
                <a:cs typeface="Calibri"/>
              </a:rPr>
              <a:t> </a:t>
            </a:r>
            <a:r>
              <a:rPr lang="fi-FI" b="1" dirty="0" err="1">
                <a:highlight>
                  <a:srgbClr val="FFFFFF"/>
                </a:highlight>
                <a:ea typeface="Calibri"/>
                <a:cs typeface="Calibri"/>
              </a:rPr>
              <a:t>up</a:t>
            </a:r>
            <a:r>
              <a:rPr lang="fi-FI" b="1" dirty="0">
                <a:highlight>
                  <a:srgbClr val="FFFFFF"/>
                </a:highlight>
                <a:ea typeface="Calibri"/>
                <a:cs typeface="Calibri"/>
              </a:rPr>
              <a:t>- pajasarjan lopetus osallistujille</a:t>
            </a:r>
            <a:endParaRPr lang="fi-FI" dirty="0">
              <a:highlight>
                <a:srgbClr val="FFFFFF"/>
              </a:highlight>
            </a:endParaRPr>
          </a:p>
        </p:txBody>
      </p:sp>
      <p:sp>
        <p:nvSpPr>
          <p:cNvPr id="4" name="Tekstin paikkamerkki 3">
            <a:extLst>
              <a:ext uri="{FF2B5EF4-FFF2-40B4-BE49-F238E27FC236}">
                <a16:creationId xmlns:a16="http://schemas.microsoft.com/office/drawing/2014/main" id="{188010B4-3271-EE2E-D374-7FBD045871C8}"/>
              </a:ext>
            </a:extLst>
          </p:cNvPr>
          <p:cNvSpPr>
            <a:spLocks noGrp="1"/>
          </p:cNvSpPr>
          <p:nvPr>
            <p:ph type="body" sz="quarter" idx="13"/>
          </p:nvPr>
        </p:nvSpPr>
        <p:spPr>
          <a:xfrm>
            <a:off x="1055688" y="2097088"/>
            <a:ext cx="6486473" cy="3657670"/>
          </a:xfrm>
        </p:spPr>
        <p:txBody>
          <a:bodyPr/>
          <a:lstStyle/>
          <a:p>
            <a:pPr marL="285750" indent="-285750">
              <a:lnSpc>
                <a:spcPct val="100000"/>
              </a:lnSpc>
              <a:buFont typeface="Arial" panose="020B0604020202020204" pitchFamily="34" charset="0"/>
              <a:buChar char="•"/>
            </a:pPr>
            <a:r>
              <a:rPr lang="en-US" sz="2400" dirty="0" err="1">
                <a:ea typeface="Calibri"/>
                <a:cs typeface="Calibri"/>
              </a:rPr>
              <a:t>Osallistujille</a:t>
            </a:r>
            <a:r>
              <a:rPr lang="en-US" sz="2400" dirty="0">
                <a:ea typeface="Calibri"/>
                <a:cs typeface="Calibri"/>
              </a:rPr>
              <a:t> on </a:t>
            </a:r>
            <a:r>
              <a:rPr lang="en-US" sz="2400" dirty="0" err="1">
                <a:ea typeface="Calibri"/>
                <a:cs typeface="Calibri"/>
              </a:rPr>
              <a:t>hyvä</a:t>
            </a:r>
            <a:r>
              <a:rPr lang="en-US" sz="2400" dirty="0">
                <a:ea typeface="Calibri"/>
                <a:cs typeface="Calibri"/>
              </a:rPr>
              <a:t> </a:t>
            </a:r>
            <a:r>
              <a:rPr lang="en-US" sz="2400" dirty="0" err="1">
                <a:ea typeface="Calibri"/>
                <a:cs typeface="Calibri"/>
              </a:rPr>
              <a:t>tehdä</a:t>
            </a:r>
            <a:r>
              <a:rPr lang="en-US" sz="2400" dirty="0">
                <a:ea typeface="Calibri"/>
                <a:cs typeface="Calibri"/>
              </a:rPr>
              <a:t> </a:t>
            </a:r>
            <a:r>
              <a:rPr lang="en-US" sz="2400" dirty="0" err="1">
                <a:ea typeface="Calibri"/>
                <a:cs typeface="Calibri"/>
              </a:rPr>
              <a:t>laajempi</a:t>
            </a:r>
            <a:r>
              <a:rPr lang="en-US" sz="2400" dirty="0">
                <a:ea typeface="Calibri"/>
                <a:cs typeface="Calibri"/>
              </a:rPr>
              <a:t> </a:t>
            </a:r>
            <a:r>
              <a:rPr lang="en-US" sz="2400" dirty="0" err="1">
                <a:ea typeface="Calibri"/>
                <a:cs typeface="Calibri"/>
              </a:rPr>
              <a:t>palautekysely</a:t>
            </a:r>
            <a:r>
              <a:rPr lang="en-US" sz="2400" dirty="0">
                <a:ea typeface="Calibri"/>
                <a:cs typeface="Calibri"/>
              </a:rPr>
              <a:t> </a:t>
            </a:r>
            <a:r>
              <a:rPr lang="en-US" sz="2400" dirty="0" err="1">
                <a:ea typeface="Calibri"/>
                <a:cs typeface="Calibri"/>
              </a:rPr>
              <a:t>koskien</a:t>
            </a:r>
            <a:r>
              <a:rPr lang="en-US" sz="2400" dirty="0">
                <a:ea typeface="Calibri"/>
                <a:cs typeface="Calibri"/>
              </a:rPr>
              <a:t> </a:t>
            </a:r>
            <a:r>
              <a:rPr lang="en-US" sz="2400" dirty="0" err="1">
                <a:ea typeface="Calibri"/>
                <a:cs typeface="Calibri"/>
              </a:rPr>
              <a:t>koko</a:t>
            </a:r>
            <a:r>
              <a:rPr lang="en-US" sz="2400" dirty="0">
                <a:ea typeface="Calibri"/>
                <a:cs typeface="Calibri"/>
              </a:rPr>
              <a:t> </a:t>
            </a:r>
            <a:r>
              <a:rPr lang="en-US" sz="2400" dirty="0" err="1">
                <a:ea typeface="Calibri"/>
                <a:cs typeface="Calibri"/>
              </a:rPr>
              <a:t>pajasarjaa</a:t>
            </a:r>
            <a:r>
              <a:rPr lang="en-US" sz="2400" dirty="0">
                <a:ea typeface="Calibri"/>
                <a:cs typeface="Calibri"/>
              </a:rPr>
              <a:t>.</a:t>
            </a:r>
          </a:p>
          <a:p>
            <a:pPr marL="285750" indent="-285750">
              <a:lnSpc>
                <a:spcPct val="100000"/>
              </a:lnSpc>
              <a:buFont typeface="Arial" panose="020B0604020202020204" pitchFamily="34" charset="0"/>
              <a:buChar char="•"/>
            </a:pPr>
            <a:r>
              <a:rPr lang="en-US" sz="2400" dirty="0" err="1">
                <a:ea typeface="Calibri"/>
                <a:cs typeface="Calibri"/>
              </a:rPr>
              <a:t>Osallistujille</a:t>
            </a:r>
            <a:r>
              <a:rPr lang="en-US" sz="2400" dirty="0">
                <a:ea typeface="Calibri"/>
                <a:cs typeface="Calibri"/>
              </a:rPr>
              <a:t> </a:t>
            </a:r>
            <a:r>
              <a:rPr lang="en-US" sz="2400" dirty="0" err="1">
                <a:ea typeface="Calibri"/>
                <a:cs typeface="Calibri"/>
              </a:rPr>
              <a:t>jaetaan</a:t>
            </a:r>
            <a:r>
              <a:rPr lang="en-US" sz="2400" dirty="0">
                <a:ea typeface="Calibri"/>
                <a:cs typeface="Calibri"/>
              </a:rPr>
              <a:t> </a:t>
            </a:r>
            <a:r>
              <a:rPr lang="en-US" sz="2400" dirty="0" err="1">
                <a:ea typeface="Calibri"/>
                <a:cs typeface="Calibri"/>
              </a:rPr>
              <a:t>osallistumistodistukset</a:t>
            </a:r>
            <a:r>
              <a:rPr lang="en-US" sz="2400" dirty="0">
                <a:ea typeface="Calibri"/>
                <a:cs typeface="Calibri"/>
              </a:rPr>
              <a:t>, </a:t>
            </a:r>
            <a:r>
              <a:rPr lang="en-US" sz="2400" dirty="0" err="1">
                <a:ea typeface="Calibri"/>
                <a:cs typeface="Calibri"/>
              </a:rPr>
              <a:t>joissa</a:t>
            </a:r>
            <a:r>
              <a:rPr lang="en-US" sz="2400" dirty="0">
                <a:ea typeface="Calibri"/>
                <a:cs typeface="Calibri"/>
              </a:rPr>
              <a:t> </a:t>
            </a:r>
            <a:r>
              <a:rPr lang="en-US" sz="2400" dirty="0" err="1">
                <a:ea typeface="Calibri"/>
                <a:cs typeface="Calibri"/>
              </a:rPr>
              <a:t>mainitaan</a:t>
            </a:r>
            <a:r>
              <a:rPr lang="en-US" sz="2400" dirty="0">
                <a:ea typeface="Calibri"/>
                <a:cs typeface="Calibri"/>
              </a:rPr>
              <a:t> </a:t>
            </a:r>
            <a:r>
              <a:rPr lang="en-US" sz="2400" dirty="0" err="1">
                <a:ea typeface="Calibri"/>
                <a:cs typeface="Calibri"/>
              </a:rPr>
              <a:t>työelämävalmennuksen</a:t>
            </a:r>
            <a:r>
              <a:rPr lang="en-US" sz="2400" dirty="0">
                <a:ea typeface="Calibri"/>
                <a:cs typeface="Calibri"/>
              </a:rPr>
              <a:t> </a:t>
            </a:r>
            <a:r>
              <a:rPr lang="en-US" sz="2400" dirty="0" err="1">
                <a:ea typeface="Calibri"/>
                <a:cs typeface="Calibri"/>
              </a:rPr>
              <a:t>kesto</a:t>
            </a:r>
            <a:r>
              <a:rPr lang="en-US" sz="2400" dirty="0">
                <a:ea typeface="Calibri"/>
                <a:cs typeface="Calibri"/>
              </a:rPr>
              <a:t> ja </a:t>
            </a:r>
            <a:r>
              <a:rPr lang="en-US" sz="2400" dirty="0" err="1">
                <a:ea typeface="Calibri"/>
                <a:cs typeface="Calibri"/>
              </a:rPr>
              <a:t>teemat</a:t>
            </a:r>
            <a:r>
              <a:rPr lang="en-US" sz="2400" dirty="0">
                <a:ea typeface="Calibri"/>
                <a:cs typeface="Calibri"/>
              </a:rPr>
              <a:t>.</a:t>
            </a:r>
          </a:p>
          <a:p>
            <a:pPr marL="285750" indent="-285750">
              <a:lnSpc>
                <a:spcPct val="100000"/>
              </a:lnSpc>
              <a:buFont typeface="Arial" panose="020B0604020202020204" pitchFamily="34" charset="0"/>
              <a:buChar char="•"/>
            </a:pPr>
            <a:r>
              <a:rPr lang="en-US" sz="2400" dirty="0" err="1">
                <a:ea typeface="Calibri"/>
                <a:cs typeface="Calibri"/>
              </a:rPr>
              <a:t>Joku</a:t>
            </a:r>
            <a:r>
              <a:rPr lang="en-US" sz="2400" dirty="0">
                <a:ea typeface="Calibri"/>
                <a:cs typeface="Calibri"/>
              </a:rPr>
              <a:t> </a:t>
            </a:r>
            <a:r>
              <a:rPr lang="en-US" sz="2400" dirty="0" err="1">
                <a:ea typeface="Calibri"/>
                <a:cs typeface="Calibri"/>
              </a:rPr>
              <a:t>pieni</a:t>
            </a:r>
            <a:r>
              <a:rPr lang="en-US" sz="2400" dirty="0">
                <a:ea typeface="Calibri"/>
                <a:cs typeface="Calibri"/>
              </a:rPr>
              <a:t> </a:t>
            </a:r>
            <a:r>
              <a:rPr lang="en-US" sz="2400" dirty="0" err="1">
                <a:ea typeface="Calibri"/>
                <a:cs typeface="Calibri"/>
              </a:rPr>
              <a:t>palkinto</a:t>
            </a:r>
            <a:r>
              <a:rPr lang="en-US" sz="2400" dirty="0">
                <a:ea typeface="Calibri"/>
                <a:cs typeface="Calibri"/>
              </a:rPr>
              <a:t> </a:t>
            </a:r>
            <a:r>
              <a:rPr lang="en-US" sz="2400" dirty="0" err="1">
                <a:ea typeface="Calibri"/>
                <a:cs typeface="Calibri"/>
              </a:rPr>
              <a:t>lisäksi</a:t>
            </a:r>
            <a:r>
              <a:rPr lang="en-US" sz="2400" dirty="0">
                <a:ea typeface="Calibri"/>
                <a:cs typeface="Calibri"/>
              </a:rPr>
              <a:t> </a:t>
            </a:r>
            <a:r>
              <a:rPr lang="en-US" sz="2400" dirty="0" err="1">
                <a:ea typeface="Calibri"/>
                <a:cs typeface="Calibri"/>
              </a:rPr>
              <a:t>voi</a:t>
            </a:r>
            <a:r>
              <a:rPr lang="en-US" sz="2400" dirty="0">
                <a:ea typeface="Calibri"/>
                <a:cs typeface="Calibri"/>
              </a:rPr>
              <a:t> olla </a:t>
            </a:r>
            <a:r>
              <a:rPr lang="en-US" sz="2400" dirty="0" err="1">
                <a:ea typeface="Calibri"/>
                <a:cs typeface="Calibri"/>
              </a:rPr>
              <a:t>myös</a:t>
            </a:r>
            <a:r>
              <a:rPr lang="en-US" sz="2400" dirty="0">
                <a:ea typeface="Calibri"/>
                <a:cs typeface="Calibri"/>
              </a:rPr>
              <a:t> </a:t>
            </a:r>
            <a:r>
              <a:rPr lang="en-US" sz="2400" dirty="0" err="1">
                <a:ea typeface="Calibri"/>
                <a:cs typeface="Calibri"/>
              </a:rPr>
              <a:t>paikallaan</a:t>
            </a:r>
            <a:r>
              <a:rPr lang="en-US" sz="2400" dirty="0">
                <a:ea typeface="Calibri"/>
                <a:cs typeface="Calibri"/>
              </a:rPr>
              <a:t>, </a:t>
            </a:r>
            <a:r>
              <a:rPr lang="en-US" sz="2400" dirty="0" err="1">
                <a:ea typeface="Calibri"/>
                <a:cs typeface="Calibri"/>
              </a:rPr>
              <a:t>mikäli</a:t>
            </a:r>
            <a:r>
              <a:rPr lang="en-US" sz="2400" dirty="0">
                <a:ea typeface="Calibri"/>
                <a:cs typeface="Calibri"/>
              </a:rPr>
              <a:t> se on </a:t>
            </a:r>
            <a:r>
              <a:rPr lang="en-US" sz="2400" dirty="0" err="1">
                <a:ea typeface="Calibri"/>
                <a:cs typeface="Calibri"/>
              </a:rPr>
              <a:t>mahdollista</a:t>
            </a:r>
            <a:r>
              <a:rPr lang="en-US" sz="2400" dirty="0">
                <a:ea typeface="Calibri"/>
                <a:cs typeface="Calibri"/>
              </a:rPr>
              <a:t> tai </a:t>
            </a:r>
            <a:r>
              <a:rPr lang="en-US" sz="2400" dirty="0" err="1">
                <a:ea typeface="Calibri"/>
                <a:cs typeface="Calibri"/>
              </a:rPr>
              <a:t>sitten</a:t>
            </a:r>
            <a:r>
              <a:rPr lang="en-US" sz="2400" dirty="0">
                <a:ea typeface="Calibri"/>
                <a:cs typeface="Calibri"/>
              </a:rPr>
              <a:t> </a:t>
            </a:r>
            <a:r>
              <a:rPr lang="en-US" sz="2400" dirty="0" err="1">
                <a:ea typeface="Calibri"/>
                <a:cs typeface="Calibri"/>
              </a:rPr>
              <a:t>viimeistä</a:t>
            </a:r>
            <a:r>
              <a:rPr lang="en-US" sz="2400" dirty="0">
                <a:ea typeface="Calibri"/>
                <a:cs typeface="Calibri"/>
              </a:rPr>
              <a:t> </a:t>
            </a:r>
            <a:r>
              <a:rPr lang="en-US" sz="2400" dirty="0" err="1">
                <a:ea typeface="Calibri"/>
                <a:cs typeface="Calibri"/>
              </a:rPr>
              <a:t>kertaa</a:t>
            </a:r>
            <a:r>
              <a:rPr lang="en-US" sz="2400" dirty="0">
                <a:ea typeface="Calibri"/>
                <a:cs typeface="Calibri"/>
              </a:rPr>
              <a:t> </a:t>
            </a:r>
            <a:r>
              <a:rPr lang="en-US" sz="2400" dirty="0" err="1">
                <a:ea typeface="Calibri"/>
                <a:cs typeface="Calibri"/>
              </a:rPr>
              <a:t>varten</a:t>
            </a:r>
            <a:r>
              <a:rPr lang="en-US" sz="2400" dirty="0">
                <a:ea typeface="Calibri"/>
                <a:cs typeface="Calibri"/>
              </a:rPr>
              <a:t> </a:t>
            </a:r>
            <a:r>
              <a:rPr lang="en-US" sz="2400" dirty="0" err="1">
                <a:ea typeface="Calibri"/>
                <a:cs typeface="Calibri"/>
              </a:rPr>
              <a:t>voi</a:t>
            </a:r>
            <a:r>
              <a:rPr lang="en-US" sz="2400" dirty="0">
                <a:ea typeface="Calibri"/>
                <a:cs typeface="Calibri"/>
              </a:rPr>
              <a:t> </a:t>
            </a:r>
            <a:r>
              <a:rPr lang="en-US" sz="2400" dirty="0" err="1">
                <a:ea typeface="Calibri"/>
                <a:cs typeface="Calibri"/>
              </a:rPr>
              <a:t>vaikka</a:t>
            </a:r>
            <a:r>
              <a:rPr lang="en-US" sz="2400" dirty="0">
                <a:ea typeface="Calibri"/>
                <a:cs typeface="Calibri"/>
              </a:rPr>
              <a:t> </a:t>
            </a:r>
            <a:r>
              <a:rPr lang="en-US" sz="2400" dirty="0" err="1">
                <a:ea typeface="Calibri"/>
                <a:cs typeface="Calibri"/>
              </a:rPr>
              <a:t>herkutella</a:t>
            </a:r>
            <a:r>
              <a:rPr lang="en-US" sz="2400" dirty="0">
                <a:ea typeface="Calibri"/>
                <a:cs typeface="Calibri"/>
              </a:rPr>
              <a:t> </a:t>
            </a:r>
            <a:r>
              <a:rPr lang="en-US" sz="2400" dirty="0" err="1">
                <a:ea typeface="Calibri"/>
                <a:cs typeface="Calibri"/>
              </a:rPr>
              <a:t>yhdessä</a:t>
            </a:r>
            <a:r>
              <a:rPr lang="en-US" sz="2400" dirty="0">
                <a:ea typeface="Calibri"/>
                <a:cs typeface="Calibri"/>
              </a:rPr>
              <a:t>.</a:t>
            </a:r>
          </a:p>
          <a:p>
            <a:endParaRPr lang="fi-FI" dirty="0"/>
          </a:p>
        </p:txBody>
      </p:sp>
      <p:pic>
        <p:nvPicPr>
          <p:cNvPr id="5" name="Picture 4">
            <a:extLst>
              <a:ext uri="{FF2B5EF4-FFF2-40B4-BE49-F238E27FC236}">
                <a16:creationId xmlns:a16="http://schemas.microsoft.com/office/drawing/2014/main" id="{C65F3317-2B4B-590C-A8AF-E6297321C286}"/>
              </a:ext>
            </a:extLst>
          </p:cNvPr>
          <p:cNvPicPr>
            <a:picLocks noChangeAspect="1"/>
          </p:cNvPicPr>
          <p:nvPr/>
        </p:nvPicPr>
        <p:blipFill>
          <a:blip r:embed="rId2"/>
          <a:stretch>
            <a:fillRect/>
          </a:stretch>
        </p:blipFill>
        <p:spPr>
          <a:xfrm>
            <a:off x="7692775" y="2217853"/>
            <a:ext cx="3720206" cy="2632927"/>
          </a:xfrm>
          <a:prstGeom prst="rect">
            <a:avLst/>
          </a:prstGeom>
        </p:spPr>
      </p:pic>
    </p:spTree>
    <p:extLst>
      <p:ext uri="{BB962C8B-B14F-4D97-AF65-F5344CB8AC3E}">
        <p14:creationId xmlns:p14="http://schemas.microsoft.com/office/powerpoint/2010/main" val="317856971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4847E8-3AB9-6772-B6E2-4646F61D27CD}"/>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23AD7678-64D9-626E-E8CE-120B4529F206}"/>
              </a:ext>
            </a:extLst>
          </p:cNvPr>
          <p:cNvSpPr>
            <a:spLocks noGrp="1"/>
          </p:cNvSpPr>
          <p:nvPr>
            <p:ph type="title"/>
          </p:nvPr>
        </p:nvSpPr>
        <p:spPr/>
        <p:txBody>
          <a:bodyPr>
            <a:normAutofit fontScale="90000"/>
          </a:bodyPr>
          <a:lstStyle/>
          <a:p>
            <a:r>
              <a:rPr lang="fi-FI" b="1" dirty="0">
                <a:highlight>
                  <a:srgbClr val="FFFFFF"/>
                </a:highlight>
                <a:ea typeface="Calibri"/>
                <a:cs typeface="Calibri"/>
              </a:rPr>
              <a:t>Pajasarjan lopetus ohjaajien näkökulmasta</a:t>
            </a:r>
            <a:endParaRPr lang="fi-FI" dirty="0">
              <a:highlight>
                <a:srgbClr val="FFFFFF"/>
              </a:highlight>
            </a:endParaRPr>
          </a:p>
        </p:txBody>
      </p:sp>
      <p:sp>
        <p:nvSpPr>
          <p:cNvPr id="4" name="Tekstin paikkamerkki 3">
            <a:extLst>
              <a:ext uri="{FF2B5EF4-FFF2-40B4-BE49-F238E27FC236}">
                <a16:creationId xmlns:a16="http://schemas.microsoft.com/office/drawing/2014/main" id="{1E1EB07C-41AB-66D6-8B08-CA1823F888D9}"/>
              </a:ext>
            </a:extLst>
          </p:cNvPr>
          <p:cNvSpPr>
            <a:spLocks noGrp="1"/>
          </p:cNvSpPr>
          <p:nvPr>
            <p:ph type="body" sz="quarter" idx="13"/>
          </p:nvPr>
        </p:nvSpPr>
        <p:spPr>
          <a:xfrm>
            <a:off x="1055688" y="1330879"/>
            <a:ext cx="10293630" cy="4540116"/>
          </a:xfrm>
        </p:spPr>
        <p:txBody>
          <a:bodyPr vert="horz" lIns="91440" tIns="45720" rIns="91440" bIns="45720" rtlCol="0" anchor="t">
            <a:noAutofit/>
          </a:bodyPr>
          <a:lstStyle/>
          <a:p>
            <a:pPr>
              <a:lnSpc>
                <a:spcPct val="120000"/>
              </a:lnSpc>
            </a:pPr>
            <a:r>
              <a:rPr lang="en-US" sz="2000" dirty="0">
                <a:ea typeface="Calibri"/>
                <a:cs typeface="Calibri"/>
              </a:rPr>
              <a:t>Jotta </a:t>
            </a:r>
            <a:r>
              <a:rPr lang="en-US" sz="2000" dirty="0" err="1">
                <a:ea typeface="Calibri"/>
                <a:cs typeface="Calibri"/>
              </a:rPr>
              <a:t>pystymme</a:t>
            </a:r>
            <a:r>
              <a:rPr lang="en-US" sz="2000" dirty="0">
                <a:ea typeface="Calibri"/>
                <a:cs typeface="Calibri"/>
              </a:rPr>
              <a:t> </a:t>
            </a:r>
            <a:r>
              <a:rPr lang="en-US" sz="2000" dirty="0" err="1">
                <a:ea typeface="Calibri"/>
                <a:cs typeface="Calibri"/>
              </a:rPr>
              <a:t>kehittämään</a:t>
            </a:r>
            <a:r>
              <a:rPr lang="en-US" sz="2000" dirty="0">
                <a:ea typeface="Calibri"/>
                <a:cs typeface="Calibri"/>
              </a:rPr>
              <a:t> </a:t>
            </a:r>
            <a:r>
              <a:rPr lang="en-US" sz="2000" dirty="0" err="1">
                <a:ea typeface="Calibri"/>
                <a:cs typeface="Calibri"/>
              </a:rPr>
              <a:t>työtämme</a:t>
            </a:r>
            <a:r>
              <a:rPr lang="en-US" sz="2000" dirty="0">
                <a:ea typeface="Calibri"/>
                <a:cs typeface="Calibri"/>
              </a:rPr>
              <a:t>, on </a:t>
            </a:r>
            <a:r>
              <a:rPr lang="en-US" sz="2000" dirty="0" err="1">
                <a:ea typeface="Calibri"/>
                <a:cs typeface="Calibri"/>
              </a:rPr>
              <a:t>sen</a:t>
            </a:r>
            <a:r>
              <a:rPr lang="en-US" sz="2000" dirty="0">
                <a:ea typeface="Calibri"/>
                <a:cs typeface="Calibri"/>
              </a:rPr>
              <a:t> reflektointi tarpeellista. Työelämävalmennukseen osallistuneiden ohjaajien on hyvä kokoontua reflektoimaan pajasarjaa paitsi oman toiminnan ja havaintojen osalta, myös osallistujien palautteiden pohjalta.</a:t>
            </a:r>
          </a:p>
          <a:p>
            <a:pPr>
              <a:lnSpc>
                <a:spcPct val="120000"/>
              </a:lnSpc>
            </a:pPr>
            <a:r>
              <a:rPr lang="en-US" sz="2000" dirty="0">
                <a:ea typeface="Calibri"/>
                <a:cs typeface="Calibri"/>
              </a:rPr>
              <a:t>Reflektoinnin teemoja voi olla:</a:t>
            </a:r>
          </a:p>
          <a:p>
            <a:pPr marL="285750" indent="-285750">
              <a:lnSpc>
                <a:spcPct val="120000"/>
              </a:lnSpc>
              <a:buFont typeface="Arial" panose="020B0604020202020204" pitchFamily="34" charset="0"/>
              <a:buChar char="•"/>
            </a:pPr>
            <a:r>
              <a:rPr lang="en-US" sz="2000" dirty="0">
                <a:ea typeface="Calibri"/>
                <a:cs typeface="Calibri"/>
              </a:rPr>
              <a:t>Missä onnistuimme?</a:t>
            </a:r>
          </a:p>
          <a:p>
            <a:pPr marL="285750" indent="-285750">
              <a:lnSpc>
                <a:spcPct val="120000"/>
              </a:lnSpc>
              <a:buFont typeface="Arial" panose="020B0604020202020204" pitchFamily="34" charset="0"/>
              <a:buChar char="•"/>
            </a:pPr>
            <a:r>
              <a:rPr lang="en-US" sz="2000" dirty="0">
                <a:ea typeface="Calibri"/>
                <a:cs typeface="Calibri"/>
              </a:rPr>
              <a:t>Minkälaista palautetta saimme?</a:t>
            </a:r>
          </a:p>
          <a:p>
            <a:pPr marL="285750" indent="-285750">
              <a:lnSpc>
                <a:spcPct val="120000"/>
              </a:lnSpc>
              <a:buFont typeface="Arial" panose="020B0604020202020204" pitchFamily="34" charset="0"/>
              <a:buChar char="•"/>
            </a:pPr>
            <a:r>
              <a:rPr lang="en-US" sz="2000" dirty="0">
                <a:ea typeface="Calibri"/>
                <a:cs typeface="Calibri"/>
              </a:rPr>
              <a:t>Missä voisimme kehittyä?</a:t>
            </a:r>
          </a:p>
          <a:p>
            <a:pPr marL="285750" indent="-285750">
              <a:lnSpc>
                <a:spcPct val="120000"/>
              </a:lnSpc>
              <a:buFont typeface="Arial" panose="020B0604020202020204" pitchFamily="34" charset="0"/>
              <a:buChar char="•"/>
            </a:pPr>
            <a:r>
              <a:rPr lang="en-US" sz="2000" dirty="0">
                <a:ea typeface="Calibri"/>
                <a:cs typeface="Calibri"/>
              </a:rPr>
              <a:t>Mitä voisimme tehdä toisin?</a:t>
            </a:r>
          </a:p>
          <a:p>
            <a:pPr marL="285750" indent="-285750">
              <a:lnSpc>
                <a:spcPct val="120000"/>
              </a:lnSpc>
              <a:buFont typeface="Arial" panose="020B0604020202020204" pitchFamily="34" charset="0"/>
              <a:buChar char="•"/>
            </a:pPr>
            <a:r>
              <a:rPr lang="en-US" sz="2000" dirty="0" err="1">
                <a:ea typeface="Calibri"/>
                <a:cs typeface="Calibri"/>
              </a:rPr>
              <a:t>Minkä</a:t>
            </a:r>
            <a:r>
              <a:rPr lang="en-US" sz="2000" dirty="0">
                <a:ea typeface="Calibri"/>
                <a:cs typeface="Calibri"/>
              </a:rPr>
              <a:t> </a:t>
            </a:r>
            <a:r>
              <a:rPr lang="en-US" sz="2000" dirty="0" err="1">
                <a:ea typeface="Calibri"/>
                <a:cs typeface="Calibri"/>
              </a:rPr>
              <a:t>osalta</a:t>
            </a:r>
            <a:r>
              <a:rPr lang="en-US" sz="2000" dirty="0">
                <a:ea typeface="Calibri"/>
                <a:cs typeface="Calibri"/>
              </a:rPr>
              <a:t> </a:t>
            </a:r>
            <a:r>
              <a:rPr lang="en-US" sz="2000" dirty="0" err="1">
                <a:ea typeface="Calibri"/>
                <a:cs typeface="Calibri"/>
              </a:rPr>
              <a:t>jatkamme</a:t>
            </a:r>
            <a:r>
              <a:rPr lang="en-US" sz="2000" dirty="0">
                <a:ea typeface="Calibri"/>
                <a:cs typeface="Calibri"/>
              </a:rPr>
              <a:t> </a:t>
            </a:r>
            <a:r>
              <a:rPr lang="en-US" sz="2000" dirty="0" err="1">
                <a:ea typeface="Calibri"/>
                <a:cs typeface="Calibri"/>
              </a:rPr>
              <a:t>samalla</a:t>
            </a:r>
            <a:r>
              <a:rPr lang="en-US" sz="2000" dirty="0">
                <a:ea typeface="Calibri"/>
                <a:cs typeface="Calibri"/>
              </a:rPr>
              <a:t> </a:t>
            </a:r>
            <a:r>
              <a:rPr lang="en-US" sz="2000" dirty="0" err="1">
                <a:ea typeface="Calibri"/>
                <a:cs typeface="Calibri"/>
              </a:rPr>
              <a:t>tavalla</a:t>
            </a:r>
            <a:r>
              <a:rPr lang="en-US" sz="2000" dirty="0">
                <a:ea typeface="Calibri"/>
                <a:cs typeface="Calibri"/>
              </a:rPr>
              <a:t>?</a:t>
            </a:r>
          </a:p>
          <a:p>
            <a:pPr marL="285750" indent="-285750">
              <a:lnSpc>
                <a:spcPct val="100000"/>
              </a:lnSpc>
              <a:buChar char="•"/>
            </a:pPr>
            <a:endParaRPr lang="en-US" sz="2400" dirty="0">
              <a:ea typeface="Calibri"/>
              <a:cs typeface="Calibri"/>
            </a:endParaRPr>
          </a:p>
          <a:p>
            <a:endParaRPr lang="fi-FI" dirty="0">
              <a:ea typeface="Tahoma"/>
              <a:cs typeface="Tahoma"/>
            </a:endParaRPr>
          </a:p>
        </p:txBody>
      </p:sp>
    </p:spTree>
    <p:extLst>
      <p:ext uri="{BB962C8B-B14F-4D97-AF65-F5344CB8AC3E}">
        <p14:creationId xmlns:p14="http://schemas.microsoft.com/office/powerpoint/2010/main" val="400569981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39F719-FEA4-96C9-68AA-9BFE7E704C82}"/>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B94367A9-B076-BB2C-0B0D-72482B805242}"/>
              </a:ext>
            </a:extLst>
          </p:cNvPr>
          <p:cNvSpPr>
            <a:spLocks noGrp="1"/>
          </p:cNvSpPr>
          <p:nvPr>
            <p:ph type="title"/>
          </p:nvPr>
        </p:nvSpPr>
        <p:spPr/>
        <p:txBody>
          <a:bodyPr>
            <a:normAutofit/>
          </a:bodyPr>
          <a:lstStyle/>
          <a:p>
            <a:r>
              <a:rPr lang="fi-FI" b="1" dirty="0">
                <a:highlight>
                  <a:srgbClr val="FFFFFF"/>
                </a:highlight>
                <a:ea typeface="Calibri"/>
                <a:cs typeface="Calibri"/>
              </a:rPr>
              <a:t>Lähteet 1/2</a:t>
            </a:r>
            <a:endParaRPr lang="fi-FI" dirty="0">
              <a:highlight>
                <a:srgbClr val="FFFFFF"/>
              </a:highlight>
            </a:endParaRPr>
          </a:p>
        </p:txBody>
      </p:sp>
      <p:sp>
        <p:nvSpPr>
          <p:cNvPr id="4" name="Tekstin paikkamerkki 3">
            <a:extLst>
              <a:ext uri="{FF2B5EF4-FFF2-40B4-BE49-F238E27FC236}">
                <a16:creationId xmlns:a16="http://schemas.microsoft.com/office/drawing/2014/main" id="{650A69D2-9038-2786-5D65-0E592140C758}"/>
              </a:ext>
            </a:extLst>
          </p:cNvPr>
          <p:cNvSpPr>
            <a:spLocks noGrp="1"/>
          </p:cNvSpPr>
          <p:nvPr>
            <p:ph type="body" sz="quarter" idx="13"/>
          </p:nvPr>
        </p:nvSpPr>
        <p:spPr>
          <a:xfrm>
            <a:off x="1055688" y="1382540"/>
            <a:ext cx="10293630" cy="4372218"/>
          </a:xfrm>
        </p:spPr>
        <p:txBody>
          <a:bodyPr vert="horz" lIns="91440" tIns="45720" rIns="91440" bIns="45720" rtlCol="0" anchor="t">
            <a:normAutofit/>
          </a:bodyPr>
          <a:lstStyle/>
          <a:p>
            <a:pPr>
              <a:lnSpc>
                <a:spcPct val="90000"/>
              </a:lnSpc>
            </a:pPr>
            <a:r>
              <a:rPr lang="en-US" sz="2000" dirty="0" err="1">
                <a:solidFill>
                  <a:srgbClr val="252627"/>
                </a:solidFill>
                <a:ea typeface="Calibri"/>
                <a:cs typeface="Calibri"/>
              </a:rPr>
              <a:t>Duuni</a:t>
            </a:r>
            <a:r>
              <a:rPr lang="en-US" sz="2000" dirty="0">
                <a:solidFill>
                  <a:srgbClr val="252627"/>
                </a:solidFill>
                <a:ea typeface="Calibri"/>
                <a:cs typeface="Calibri"/>
              </a:rPr>
              <a:t> &amp; </a:t>
            </a:r>
            <a:r>
              <a:rPr lang="en-US" sz="2000" dirty="0" err="1">
                <a:solidFill>
                  <a:srgbClr val="252627"/>
                </a:solidFill>
                <a:ea typeface="Calibri"/>
                <a:cs typeface="Calibri"/>
              </a:rPr>
              <a:t>laki</a:t>
            </a:r>
            <a:r>
              <a:rPr lang="en-US" sz="2000" dirty="0">
                <a:solidFill>
                  <a:srgbClr val="252627"/>
                </a:solidFill>
                <a:ea typeface="Calibri"/>
                <a:cs typeface="Calibri"/>
              </a:rPr>
              <a:t>- </a:t>
            </a:r>
            <a:r>
              <a:rPr lang="en-US" sz="2000" dirty="0" err="1">
                <a:solidFill>
                  <a:srgbClr val="252627"/>
                </a:solidFill>
                <a:ea typeface="Calibri"/>
                <a:cs typeface="Calibri"/>
              </a:rPr>
              <a:t>työelämäopas</a:t>
            </a:r>
            <a:r>
              <a:rPr lang="en-US" sz="2000" dirty="0">
                <a:solidFill>
                  <a:srgbClr val="252627"/>
                </a:solidFill>
                <a:ea typeface="Calibri"/>
                <a:cs typeface="Calibri"/>
              </a:rPr>
              <a:t> </a:t>
            </a:r>
            <a:r>
              <a:rPr lang="en-US" sz="2000" dirty="0" err="1">
                <a:solidFill>
                  <a:srgbClr val="252627"/>
                </a:solidFill>
                <a:ea typeface="Calibri"/>
                <a:cs typeface="Calibri"/>
              </a:rPr>
              <a:t>nuorille</a:t>
            </a:r>
            <a:endParaRPr lang="en-US" dirty="0" err="1"/>
          </a:p>
          <a:p>
            <a:pPr>
              <a:lnSpc>
                <a:spcPct val="90000"/>
              </a:lnSpc>
            </a:pPr>
            <a:r>
              <a:rPr lang="en-US" sz="2000" dirty="0">
                <a:solidFill>
                  <a:srgbClr val="252627"/>
                </a:solidFill>
                <a:ea typeface="+mn-lt"/>
                <a:cs typeface="+mn-lt"/>
                <a:hlinkClick r:id="rId2"/>
              </a:rPr>
              <a:t> Duuni &amp; laki - työelämäopas nuorille - Humak</a:t>
            </a:r>
            <a:endParaRPr lang="en-US">
              <a:solidFill>
                <a:srgbClr val="000000"/>
              </a:solidFill>
              <a:ea typeface="+mn-lt"/>
              <a:cs typeface="+mn-lt"/>
            </a:endParaRPr>
          </a:p>
          <a:p>
            <a:pPr>
              <a:lnSpc>
                <a:spcPct val="90000"/>
              </a:lnSpc>
            </a:pPr>
            <a:r>
              <a:rPr lang="en-US" sz="2000" dirty="0">
                <a:solidFill>
                  <a:srgbClr val="252627"/>
                </a:solidFill>
                <a:ea typeface="Calibri"/>
                <a:cs typeface="Calibri"/>
              </a:rPr>
              <a:t>Suomalainen </a:t>
            </a:r>
            <a:r>
              <a:rPr lang="en-US" sz="2000" dirty="0" err="1">
                <a:solidFill>
                  <a:srgbClr val="252627"/>
                </a:solidFill>
                <a:ea typeface="Calibri"/>
                <a:cs typeface="Calibri"/>
              </a:rPr>
              <a:t>tiedeakatemia</a:t>
            </a:r>
            <a:r>
              <a:rPr lang="en-US" sz="2000" dirty="0">
                <a:solidFill>
                  <a:srgbClr val="252627"/>
                </a:solidFill>
                <a:ea typeface="Calibri"/>
                <a:cs typeface="Calibri"/>
              </a:rPr>
              <a:t> (2026) </a:t>
            </a:r>
            <a:r>
              <a:rPr lang="en-US" sz="2000" dirty="0" err="1">
                <a:solidFill>
                  <a:srgbClr val="252627"/>
                </a:solidFill>
                <a:ea typeface="Calibri"/>
                <a:cs typeface="Calibri"/>
              </a:rPr>
              <a:t>Tiedettä</a:t>
            </a:r>
            <a:r>
              <a:rPr lang="en-US" sz="2000" dirty="0">
                <a:solidFill>
                  <a:srgbClr val="252627"/>
                </a:solidFill>
                <a:ea typeface="Calibri"/>
                <a:cs typeface="Calibri"/>
              </a:rPr>
              <a:t> </a:t>
            </a:r>
            <a:r>
              <a:rPr lang="en-US" sz="2000" dirty="0" err="1">
                <a:solidFill>
                  <a:srgbClr val="252627"/>
                </a:solidFill>
                <a:ea typeface="Calibri"/>
                <a:cs typeface="Calibri"/>
              </a:rPr>
              <a:t>tiiviisti</a:t>
            </a:r>
            <a:r>
              <a:rPr lang="en-US" sz="2000" dirty="0">
                <a:solidFill>
                  <a:srgbClr val="252627"/>
                </a:solidFill>
                <a:ea typeface="Calibri"/>
                <a:cs typeface="Calibri"/>
              </a:rPr>
              <a:t>: Nuorten </a:t>
            </a:r>
            <a:r>
              <a:rPr lang="en-US" sz="2000" dirty="0" err="1">
                <a:solidFill>
                  <a:srgbClr val="252627"/>
                </a:solidFill>
                <a:ea typeface="Calibri"/>
                <a:cs typeface="Calibri"/>
              </a:rPr>
              <a:t>paikka</a:t>
            </a:r>
            <a:r>
              <a:rPr lang="en-US" sz="2000" dirty="0">
                <a:solidFill>
                  <a:srgbClr val="252627"/>
                </a:solidFill>
                <a:ea typeface="Calibri"/>
                <a:cs typeface="Calibri"/>
              </a:rPr>
              <a:t> </a:t>
            </a:r>
            <a:r>
              <a:rPr lang="en-US" sz="2000" dirty="0" err="1">
                <a:solidFill>
                  <a:srgbClr val="252627"/>
                </a:solidFill>
                <a:ea typeface="Calibri"/>
                <a:cs typeface="Calibri"/>
              </a:rPr>
              <a:t>työelämässä</a:t>
            </a:r>
            <a:r>
              <a:rPr lang="en-US" sz="2000" dirty="0">
                <a:solidFill>
                  <a:srgbClr val="252627"/>
                </a:solidFill>
                <a:ea typeface="Calibri"/>
                <a:cs typeface="Calibri"/>
              </a:rPr>
              <a:t>? </a:t>
            </a:r>
            <a:endParaRPr lang="en-US">
              <a:ea typeface="Tahoma"/>
              <a:cs typeface="Tahoma"/>
            </a:endParaRPr>
          </a:p>
          <a:p>
            <a:pPr>
              <a:lnSpc>
                <a:spcPct val="90000"/>
              </a:lnSpc>
            </a:pPr>
            <a:r>
              <a:rPr lang="fi-FI" dirty="0"/>
              <a:t>Työpajan suunnittelussa on </a:t>
            </a:r>
            <a:r>
              <a:rPr lang="fi-FI" dirty="0" err="1"/>
              <a:t>hyödennetty</a:t>
            </a:r>
            <a:r>
              <a:rPr lang="fi-FI" dirty="0"/>
              <a:t> Netta-hankkeen tuottamaa materiaalia: </a:t>
            </a:r>
            <a:r>
              <a:rPr lang="fi-FI" dirty="0">
                <a:hlinkClick r:id="rId3"/>
              </a:rPr>
              <a:t>NETTA - Erityistä tukea tarvitsevien nuorten työllisyyden ja osaamisen tuki - Laurea-ammattikorkeakoulu</a:t>
            </a:r>
            <a:endParaRPr lang="fi-FI" dirty="0"/>
          </a:p>
          <a:p>
            <a:pPr>
              <a:lnSpc>
                <a:spcPct val="90000"/>
              </a:lnSpc>
            </a:pPr>
            <a:r>
              <a:rPr lang="fi-FI" sz="2000" dirty="0">
                <a:ea typeface="Calibri"/>
                <a:cs typeface="Calibri"/>
              </a:rPr>
              <a:t>Nuorten vaikuttajien videot: Työelämäviestejä nuorilta nuorille:</a:t>
            </a:r>
            <a:r>
              <a:rPr lang="fi-FI" sz="2000" dirty="0">
                <a:ea typeface="Calibri"/>
                <a:cs typeface="Calibri"/>
                <a:hlinkClick r:id="rId4"/>
              </a:rPr>
              <a:t>TREENI – Työelämän yhteistreenit - YouTube</a:t>
            </a:r>
            <a:endParaRPr lang="fi-FI" dirty="0">
              <a:ea typeface="Calibri"/>
              <a:cs typeface="Calibri"/>
            </a:endParaRPr>
          </a:p>
          <a:p>
            <a:pPr>
              <a:lnSpc>
                <a:spcPct val="90000"/>
              </a:lnSpc>
            </a:pPr>
            <a:endParaRPr lang="fi-FI" dirty="0">
              <a:ea typeface="Calibri"/>
              <a:cs typeface="Calibri"/>
            </a:endParaRPr>
          </a:p>
          <a:p>
            <a:pPr>
              <a:lnSpc>
                <a:spcPct val="90000"/>
              </a:lnSpc>
            </a:pPr>
            <a:r>
              <a:rPr lang="fi-FI" dirty="0"/>
              <a:t>Työhaastattelut- materiaalin työstämisessä hyödynnettyjä linkkejä:</a:t>
            </a:r>
          </a:p>
          <a:p>
            <a:pPr marL="321310" indent="-321310"/>
            <a:r>
              <a:rPr lang="fi-FI" dirty="0">
                <a:hlinkClick r:id="rId5"/>
              </a:rPr>
              <a:t>Työhaastattelu – Duunitori</a:t>
            </a:r>
            <a:endParaRPr lang="fi-FI" dirty="0"/>
          </a:p>
          <a:p>
            <a:pPr marL="321310" indent="-321310"/>
            <a:r>
              <a:rPr lang="fi-FI" dirty="0">
                <a:hlinkClick r:id="rId6"/>
              </a:rPr>
              <a:t>Hyvä valmistautuminen auttaa onnistumaan työhaastattelussa | Jobly</a:t>
            </a:r>
            <a:endParaRPr lang="fi-FI" dirty="0">
              <a:hlinkClick r:id="rId7"/>
            </a:endParaRPr>
          </a:p>
          <a:p>
            <a:pPr marL="321310" indent="-321310"/>
            <a:r>
              <a:rPr lang="fi-FI" dirty="0">
                <a:hlinkClick r:id="rId7"/>
              </a:rPr>
              <a:t>Näin valmistaudut perinteiseen työhaastatteluun - Kuntarekry</a:t>
            </a:r>
            <a:endParaRPr lang="fi-FI" dirty="0">
              <a:ea typeface="Calibri"/>
              <a:cs typeface="Calibri"/>
            </a:endParaRPr>
          </a:p>
          <a:p>
            <a:pPr marL="285750" indent="-285750">
              <a:lnSpc>
                <a:spcPct val="100000"/>
              </a:lnSpc>
              <a:buFont typeface="Arial" panose="020B0604020202020204" pitchFamily="34" charset="0"/>
              <a:buChar char="•"/>
            </a:pPr>
            <a:endParaRPr lang="en-US" sz="2400" dirty="0">
              <a:ea typeface="Calibri"/>
              <a:cs typeface="Calibri"/>
            </a:endParaRPr>
          </a:p>
          <a:p>
            <a:endParaRPr lang="fi-FI" dirty="0"/>
          </a:p>
        </p:txBody>
      </p:sp>
    </p:spTree>
    <p:extLst>
      <p:ext uri="{BB962C8B-B14F-4D97-AF65-F5344CB8AC3E}">
        <p14:creationId xmlns:p14="http://schemas.microsoft.com/office/powerpoint/2010/main" val="36416852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522F43-61F9-C0E0-5AC4-C0949317EB06}"/>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4BC0F8CD-BFFC-C993-EE3B-491200741675}"/>
              </a:ext>
            </a:extLst>
          </p:cNvPr>
          <p:cNvSpPr>
            <a:spLocks noGrp="1"/>
          </p:cNvSpPr>
          <p:nvPr>
            <p:ph type="title"/>
          </p:nvPr>
        </p:nvSpPr>
        <p:spPr/>
        <p:txBody>
          <a:bodyPr>
            <a:normAutofit/>
          </a:bodyPr>
          <a:lstStyle/>
          <a:p>
            <a:r>
              <a:rPr lang="fi-FI" b="1">
                <a:highlight>
                  <a:srgbClr val="FFFFFF"/>
                </a:highlight>
                <a:ea typeface="Calibri"/>
                <a:cs typeface="Calibri"/>
              </a:rPr>
              <a:t>Lähteet</a:t>
            </a:r>
            <a:r>
              <a:rPr lang="fi-FI" b="1" dirty="0">
                <a:highlight>
                  <a:srgbClr val="FFFFFF"/>
                </a:highlight>
                <a:ea typeface="Calibri"/>
                <a:cs typeface="Calibri"/>
              </a:rPr>
              <a:t> 2/2</a:t>
            </a:r>
            <a:endParaRPr lang="fi-FI" dirty="0">
              <a:highlight>
                <a:srgbClr val="FFFFFF"/>
              </a:highlight>
            </a:endParaRPr>
          </a:p>
        </p:txBody>
      </p:sp>
      <p:sp>
        <p:nvSpPr>
          <p:cNvPr id="4" name="Tekstin paikkamerkki 3">
            <a:extLst>
              <a:ext uri="{FF2B5EF4-FFF2-40B4-BE49-F238E27FC236}">
                <a16:creationId xmlns:a16="http://schemas.microsoft.com/office/drawing/2014/main" id="{63A48FDF-FE7B-CBCF-CA89-599766C93525}"/>
              </a:ext>
            </a:extLst>
          </p:cNvPr>
          <p:cNvSpPr>
            <a:spLocks noGrp="1"/>
          </p:cNvSpPr>
          <p:nvPr>
            <p:ph type="body" sz="quarter" idx="13"/>
          </p:nvPr>
        </p:nvSpPr>
        <p:spPr>
          <a:xfrm>
            <a:off x="1055688" y="1757082"/>
            <a:ext cx="10293630" cy="3997676"/>
          </a:xfrm>
        </p:spPr>
        <p:txBody>
          <a:bodyPr vert="horz" lIns="91440" tIns="45720" rIns="91440" bIns="45720" rtlCol="0" anchor="t">
            <a:normAutofit/>
          </a:bodyPr>
          <a:lstStyle/>
          <a:p>
            <a:r>
              <a:rPr lang="fi-FI" sz="2000" dirty="0"/>
              <a:t>Ohjeistusta tarjolla:</a:t>
            </a:r>
          </a:p>
          <a:p>
            <a:r>
              <a:rPr lang="fi-FI" sz="2000" dirty="0"/>
              <a:t>Specia.fi</a:t>
            </a:r>
          </a:p>
          <a:p>
            <a:r>
              <a:rPr lang="fi-FI" sz="2000" dirty="0"/>
              <a:t>Duunitori.fi</a:t>
            </a:r>
          </a:p>
          <a:p>
            <a:r>
              <a:rPr lang="fi-FI" sz="2000" dirty="0"/>
              <a:t>Academicwork.fi</a:t>
            </a:r>
          </a:p>
          <a:p>
            <a:r>
              <a:rPr lang="fi-FI" sz="2000" dirty="0"/>
              <a:t>Nuortennyt.fi</a:t>
            </a:r>
            <a:endParaRPr lang="fi-FI" sz="2000" dirty="0">
              <a:ea typeface="Tahoma"/>
              <a:cs typeface="Tahoma"/>
            </a:endParaRPr>
          </a:p>
          <a:p>
            <a:r>
              <a:rPr lang="fi-FI" sz="2000" dirty="0"/>
              <a:t>Norden.org</a:t>
            </a:r>
          </a:p>
          <a:p>
            <a:r>
              <a:rPr lang="fi-FI" sz="2000" dirty="0"/>
              <a:t>Oph.fi</a:t>
            </a:r>
          </a:p>
          <a:p>
            <a:r>
              <a:rPr lang="fi-FI" sz="2000" dirty="0"/>
              <a:t>Ttl.fi</a:t>
            </a:r>
          </a:p>
          <a:p>
            <a:r>
              <a:rPr lang="fi-FI" sz="2000" dirty="0"/>
              <a:t>Työsuojelu.fi</a:t>
            </a:r>
          </a:p>
          <a:p>
            <a:endParaRPr lang="fi-FI" sz="2000" dirty="0"/>
          </a:p>
          <a:p>
            <a:pPr marL="285750" indent="-285750">
              <a:lnSpc>
                <a:spcPct val="100000"/>
              </a:lnSpc>
              <a:buFont typeface="Arial" panose="020B0604020202020204" pitchFamily="34" charset="0"/>
              <a:buChar char="•"/>
            </a:pPr>
            <a:endParaRPr lang="en-US" sz="2400" dirty="0">
              <a:ea typeface="Calibri"/>
              <a:cs typeface="Calibri"/>
            </a:endParaRPr>
          </a:p>
          <a:p>
            <a:endParaRPr lang="fi-FI" dirty="0"/>
          </a:p>
        </p:txBody>
      </p:sp>
    </p:spTree>
    <p:extLst>
      <p:ext uri="{BB962C8B-B14F-4D97-AF65-F5344CB8AC3E}">
        <p14:creationId xmlns:p14="http://schemas.microsoft.com/office/powerpoint/2010/main" val="3123035335"/>
      </p:ext>
    </p:extLst>
  </p:cSld>
  <p:clrMapOvr>
    <a:masterClrMapping/>
  </p:clrMapOvr>
</p:sld>
</file>

<file path=ppt/theme/theme1.xml><?xml version="1.0" encoding="utf-8"?>
<a:theme xmlns:a="http://schemas.openxmlformats.org/drawingml/2006/main" name="Office Theme">
  <a:themeElements>
    <a:clrScheme name="Humak">
      <a:dk1>
        <a:sysClr val="windowText" lastClr="000000"/>
      </a:dk1>
      <a:lt1>
        <a:sysClr val="window" lastClr="FFFFFF"/>
      </a:lt1>
      <a:dk2>
        <a:srgbClr val="5D3754"/>
      </a:dk2>
      <a:lt2>
        <a:srgbClr val="EFDBB2"/>
      </a:lt2>
      <a:accent1>
        <a:srgbClr val="FFB549"/>
      </a:accent1>
      <a:accent2>
        <a:srgbClr val="BFE3EF"/>
      </a:accent2>
      <a:accent3>
        <a:srgbClr val="FEF4AF"/>
      </a:accent3>
      <a:accent4>
        <a:srgbClr val="F1BAEF"/>
      </a:accent4>
      <a:accent5>
        <a:srgbClr val="E0004D"/>
      </a:accent5>
      <a:accent6>
        <a:srgbClr val="A9431E"/>
      </a:accent6>
      <a:hlink>
        <a:srgbClr val="E0004D"/>
      </a:hlink>
      <a:folHlink>
        <a:srgbClr val="FFB549"/>
      </a:folHlink>
    </a:clrScheme>
    <a:fontScheme name="Custom 2">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a30a558e-b608-4b2c-8f39-a7fa426fa49d}" enabled="0" method="" siteId="{a30a558e-b608-4b2c-8f39-a7fa426fa49d}" removed="1"/>
</clbl:labelList>
</file>

<file path=docProps/app.xml><?xml version="1.0" encoding="utf-8"?>
<Properties xmlns="http://schemas.openxmlformats.org/officeDocument/2006/extended-properties" xmlns:vt="http://schemas.openxmlformats.org/officeDocument/2006/docPropsVTypes">
  <Template/>
  <TotalTime>1336</TotalTime>
  <Words>3478</Words>
  <Application>Microsoft Macintosh PowerPoint</Application>
  <PresentationFormat>Laajakuva</PresentationFormat>
  <Paragraphs>512</Paragraphs>
  <Slides>85</Slides>
  <Notes>0</Notes>
  <HiddenSlides>0</HiddenSlides>
  <MMClips>0</MMClips>
  <ScaleCrop>false</ScaleCrop>
  <HeadingPairs>
    <vt:vector size="6" baseType="variant">
      <vt:variant>
        <vt:lpstr>Käytetyt fontit</vt:lpstr>
      </vt:variant>
      <vt:variant>
        <vt:i4>7</vt:i4>
      </vt:variant>
      <vt:variant>
        <vt:lpstr>Teema</vt:lpstr>
      </vt:variant>
      <vt:variant>
        <vt:i4>1</vt:i4>
      </vt:variant>
      <vt:variant>
        <vt:lpstr>Dian otsikot</vt:lpstr>
      </vt:variant>
      <vt:variant>
        <vt:i4>85</vt:i4>
      </vt:variant>
    </vt:vector>
  </HeadingPairs>
  <TitlesOfParts>
    <vt:vector size="93" baseType="lpstr">
      <vt:lpstr>Aptos</vt:lpstr>
      <vt:lpstr>Arial</vt:lpstr>
      <vt:lpstr>Arial,Sans-Serif</vt:lpstr>
      <vt:lpstr>Calibri</vt:lpstr>
      <vt:lpstr>Helvetica</vt:lpstr>
      <vt:lpstr>Symbol</vt:lpstr>
      <vt:lpstr>Tahoma</vt:lpstr>
      <vt:lpstr>Office Theme</vt:lpstr>
      <vt:lpstr>PowerPoint-esitys</vt:lpstr>
      <vt:lpstr>PowerPoint-esitys</vt:lpstr>
      <vt:lpstr>Diasetin sisällysluettelo</vt:lpstr>
      <vt:lpstr>Työelämävalmennuksen taustaa 1/2</vt:lpstr>
      <vt:lpstr>Työelämävalmennuksen taustaa 2/2</vt:lpstr>
      <vt:lpstr>Get ready! </vt:lpstr>
      <vt:lpstr>Kehittämistyön teoreettinen viitekehys </vt:lpstr>
      <vt:lpstr>Erilaisen oppijuuden näkökulma </vt:lpstr>
      <vt:lpstr>Kuuden työelämävalmennuksen pajasarja </vt:lpstr>
      <vt:lpstr>Hankkeessa pilotoidun  pajasarjamallin taustoitusta </vt:lpstr>
      <vt:lpstr> 1. PAJAKERTA  Kohti työelämää 1:  Omien vahvuuksien ja osaamisen tunnistaminen  </vt:lpstr>
      <vt:lpstr>Tervetuloa ensimmäiseen valmennuspajaan! </vt:lpstr>
      <vt:lpstr>Työpaikkojen kannustavat terveiset nuorille</vt:lpstr>
      <vt:lpstr>Tehtävä</vt:lpstr>
      <vt:lpstr>PowerPoint-esitys</vt:lpstr>
      <vt:lpstr>Vahvuudet  – mitä niillä tarkoitetaan?</vt:lpstr>
      <vt:lpstr>Tehtävä</vt:lpstr>
      <vt:lpstr>PowerPoint-esitys</vt:lpstr>
      <vt:lpstr>PowerPoint-esitys</vt:lpstr>
      <vt:lpstr>Tehtävä</vt:lpstr>
      <vt:lpstr>PowerPoint-esitys</vt:lpstr>
      <vt:lpstr>Kiitos  osallistumisesta!</vt:lpstr>
      <vt:lpstr> 2. PAJAKERTA Kohti työelämää 2:  Omien vahvuuksien ja osaamisen tunnistaminen / dokumenttien työstöpaja   (ei käytetä dioja)  </vt:lpstr>
      <vt:lpstr>Tehtävä</vt:lpstr>
      <vt:lpstr>3. PAJAKERTA Työnhakua 1</vt:lpstr>
      <vt:lpstr>PowerPoint-esitys</vt:lpstr>
      <vt:lpstr>Virittäytyminen alussa</vt:lpstr>
      <vt:lpstr>Tehtävä</vt:lpstr>
      <vt:lpstr>Tehtävä</vt:lpstr>
      <vt:lpstr>PowerPoint-esitys</vt:lpstr>
      <vt:lpstr>PowerPoint-esitys</vt:lpstr>
      <vt:lpstr>Työnhakua  - hyödyllisiä linkkejä </vt:lpstr>
      <vt:lpstr>Vuokratyö 1/2 </vt:lpstr>
      <vt:lpstr>Vuokratyö 2/2 </vt:lpstr>
      <vt:lpstr>PowerPoint-esitys</vt:lpstr>
      <vt:lpstr>PowerPoint-esitys</vt:lpstr>
      <vt:lpstr>Tehtävä</vt:lpstr>
      <vt:lpstr>PowerPoint-esitys</vt:lpstr>
      <vt:lpstr>Hyvän työhakemukset elementit </vt:lpstr>
      <vt:lpstr>Hyvän työhakemuksen rakenne </vt:lpstr>
      <vt:lpstr>PowerPoint-esitys</vt:lpstr>
      <vt:lpstr>PowerPoint-esitys</vt:lpstr>
      <vt:lpstr>Kysymyksiä ja keskustelua työnhausta</vt:lpstr>
      <vt:lpstr>Kiitos  osallistumisesta!</vt:lpstr>
      <vt:lpstr>4. PAJAKERTA Työnhakua 2: työstämisen pajakerta   (ei käytetä dioja) </vt:lpstr>
      <vt:lpstr>Tehtävä</vt:lpstr>
      <vt:lpstr>5. PAJAKERTA Työelämässä toimiminen 1</vt:lpstr>
      <vt:lpstr>Tervetuloa valmennuspajaan! </vt:lpstr>
      <vt:lpstr>Tehtävä</vt:lpstr>
      <vt:lpstr>Sukelletaan teemaan sanapilven avulla </vt:lpstr>
      <vt:lpstr>Erilaisia työhaastatteluita</vt:lpstr>
      <vt:lpstr>Muistilista työhaastatteluun</vt:lpstr>
      <vt:lpstr>Tehtävä</vt:lpstr>
      <vt:lpstr>PowerPoint-esitys</vt:lpstr>
      <vt:lpstr>PowerPoint-esitys</vt:lpstr>
      <vt:lpstr>Sukelletaan teemaan pienen testin avulla </vt:lpstr>
      <vt:lpstr>Työntekijän oikeudet</vt:lpstr>
      <vt:lpstr>Työntekijän velvollisuudet</vt:lpstr>
      <vt:lpstr>Tehtävä</vt:lpstr>
      <vt:lpstr>Työsopimuksen sisältö</vt:lpstr>
      <vt:lpstr>Työsopimuksen sisältö</vt:lpstr>
      <vt:lpstr>Kiitos  osallistumisesta!</vt:lpstr>
      <vt:lpstr>6. PAJAKERTA Työelämässä toimiminen 2: Työturvallisuus Pajasarjan lopetus</vt:lpstr>
      <vt:lpstr>PowerPoint-esitys</vt:lpstr>
      <vt:lpstr>PowerPoint-esitys</vt:lpstr>
      <vt:lpstr>Tehtävä</vt:lpstr>
      <vt:lpstr>PowerPoint-esitys</vt:lpstr>
      <vt:lpstr>PowerPoint-esitys</vt:lpstr>
      <vt:lpstr>PowerPoint-esitys</vt:lpstr>
      <vt:lpstr>PowerPoint-esitys</vt:lpstr>
      <vt:lpstr>Tehtävä</vt:lpstr>
      <vt:lpstr>Viritystä teemaan</vt:lpstr>
      <vt:lpstr>Työturvallisuus</vt:lpstr>
      <vt:lpstr>Fyysiset työturvallisuusriskit</vt:lpstr>
      <vt:lpstr>Psyykkiset työturvallisuusriskit</vt:lpstr>
      <vt:lpstr>PowerPoint-esitys</vt:lpstr>
      <vt:lpstr>Tehtävä</vt:lpstr>
      <vt:lpstr>Keissi 1</vt:lpstr>
      <vt:lpstr>Keissi 2</vt:lpstr>
      <vt:lpstr>Keissi 3</vt:lpstr>
      <vt:lpstr>Kiitos  osallistumisesta!</vt:lpstr>
      <vt:lpstr>Wrap up- pajasarjan lopetus osallistujille</vt:lpstr>
      <vt:lpstr>Pajasarjan lopetus ohjaajien näkökulmasta</vt:lpstr>
      <vt:lpstr>Lähteet 1/2</vt:lpstr>
      <vt:lpstr>Lähteet 2/2</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Humanistinen ammattikorkeakoulu</dc:creator>
  <cp:keywords/>
  <dc:description/>
  <cp:lastModifiedBy>Emma-Karoliina Reponen</cp:lastModifiedBy>
  <cp:revision>249</cp:revision>
  <dcterms:created xsi:type="dcterms:W3CDTF">2025-01-02T07:27:18Z</dcterms:created>
  <dcterms:modified xsi:type="dcterms:W3CDTF">2026-09-23T10:14:30Z</dcterms:modified>
  <cp:category/>
</cp:coreProperties>
</file>